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56" r:id="rId2"/>
    <p:sldId id="259" r:id="rId3"/>
    <p:sldId id="276" r:id="rId4"/>
    <p:sldId id="288" r:id="rId5"/>
    <p:sldId id="281" r:id="rId6"/>
    <p:sldId id="282" r:id="rId7"/>
    <p:sldId id="283" r:id="rId8"/>
    <p:sldId id="284" r:id="rId9"/>
    <p:sldId id="266" r:id="rId10"/>
    <p:sldId id="268" r:id="rId11"/>
    <p:sldId id="286" r:id="rId12"/>
    <p:sldId id="262" r:id="rId13"/>
    <p:sldId id="272" r:id="rId14"/>
    <p:sldId id="277" r:id="rId15"/>
    <p:sldId id="287" r:id="rId16"/>
    <p:sldId id="269" r:id="rId17"/>
    <p:sldId id="264" r:id="rId18"/>
    <p:sldId id="279" r:id="rId19"/>
    <p:sldId id="280" r:id="rId20"/>
    <p:sldId id="278" r:id="rId21"/>
    <p:sldId id="289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84117" autoAdjust="0"/>
  </p:normalViewPr>
  <p:slideViewPr>
    <p:cSldViewPr snapToGrid="0">
      <p:cViewPr varScale="1">
        <p:scale>
          <a:sx n="92" d="100"/>
          <a:sy n="92" d="100"/>
        </p:scale>
        <p:origin x="3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F769-3274-4CD0-BD07-A03005CE1EE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2C64B-6DBD-4954-A2F6-9D101341D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5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2C64B-6DBD-4954-A2F6-9D101341D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actuation</a:t>
            </a:r>
            <a:r>
              <a:rPr lang="en-US" baseline="0" dirty="0"/>
              <a:t> behavior.  </a:t>
            </a:r>
            <a:r>
              <a:rPr lang="en-US" dirty="0"/>
              <a:t>But</a:t>
            </a:r>
            <a:r>
              <a:rPr lang="en-US" baseline="0" dirty="0"/>
              <a:t> ideally for design you want to be able to model and optimize the configuration. To do that you need a model!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2C64B-6DBD-4954-A2F6-9D101341DC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518" y="3019334"/>
            <a:ext cx="7772400" cy="1250568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5350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2735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36" y="124129"/>
            <a:ext cx="1340824" cy="4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6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3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4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5611"/>
            <a:ext cx="3886200" cy="5151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5611"/>
            <a:ext cx="3886200" cy="51513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4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5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3946"/>
            <a:ext cx="7886700" cy="5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1808"/>
            <a:ext cx="7886700" cy="524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60481-8DCD-4566-AAF5-A116F9FBE99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465B1-07C9-42B3-868D-C3CEBC656AA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679" y="93133"/>
            <a:ext cx="1340824" cy="49346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25487"/>
            <a:ext cx="9144000" cy="98425"/>
          </a:xfrm>
          <a:prstGeom prst="rect">
            <a:avLst/>
          </a:prstGeom>
          <a:gradFill flip="none" rotWithShape="1">
            <a:gsLst>
              <a:gs pos="0">
                <a:srgbClr val="003466"/>
              </a:gs>
              <a:gs pos="81000">
                <a:srgbClr val="003366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2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963" y="2842891"/>
            <a:ext cx="8640305" cy="1546012"/>
          </a:xfrm>
        </p:spPr>
        <p:txBody>
          <a:bodyPr anchor="ctr">
            <a:normAutofit/>
          </a:bodyPr>
          <a:lstStyle/>
          <a:p>
            <a:r>
              <a:rPr lang="en-US" b="1" dirty="0"/>
              <a:t>Designing Biomimetic Twisted Polymer Torsional Actuators</a:t>
            </a:r>
            <a:endParaRPr lang="en-US" sz="33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939" y="4576940"/>
            <a:ext cx="8342244" cy="14991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Heidi P. Feigenbaum, Associate Professor, Northern Arizona University</a:t>
            </a:r>
          </a:p>
          <a:p>
            <a:r>
              <a:rPr lang="en-US" dirty="0"/>
              <a:t>Michael W. Shafer, Assistant Professor, Northern Arizona University</a:t>
            </a:r>
          </a:p>
          <a:p>
            <a:r>
              <a:rPr lang="en-US" dirty="0"/>
              <a:t>Diego R. Higueras Ruiz, M.S. Candidate, Northern Arizona University</a:t>
            </a:r>
          </a:p>
          <a:p>
            <a:r>
              <a:rPr lang="en-US" dirty="0"/>
              <a:t>Amy Swartz, M.S. Candidate, Northern Arizona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341" y="6264159"/>
            <a:ext cx="7920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SMASIS 2017, Snowbird, UT, USA, September 19, 2017</a:t>
            </a:r>
          </a:p>
        </p:txBody>
      </p:sp>
    </p:spTree>
    <p:extLst>
      <p:ext uri="{BB962C8B-B14F-4D97-AF65-F5344CB8AC3E}">
        <p14:creationId xmlns:p14="http://schemas.microsoft.com/office/powerpoint/2010/main" val="109694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4"/>
    </mc:Choice>
    <mc:Fallback xmlns="">
      <p:transition spd="slow" advTm="173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24.png" descr="elemental_diagram_2.png"/>
          <p:cNvPicPr>
            <a:picLocks noChangeAspect="1"/>
          </p:cNvPicPr>
          <p:nvPr/>
        </p:nvPicPr>
        <p:blipFill rotWithShape="1">
          <a:blip r:embed="rId2"/>
          <a:srcRect l="-6771" r="3101"/>
          <a:stretch/>
        </p:blipFill>
        <p:spPr bwMode="auto">
          <a:xfrm>
            <a:off x="1141029" y="4106307"/>
            <a:ext cx="6665333" cy="266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665" y="1002413"/>
                <a:ext cx="6002487" cy="301779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2D &amp; accounts for length change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is axial thermal expansion of precursor monofilament,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is radial thermal expansion of precursor monofilament</a:t>
                </a:r>
              </a:p>
              <a:p>
                <a:r>
                  <a:rPr lang="en-US" dirty="0"/>
                  <a:t>Properties of untwisted fibers properly transformed</a:t>
                </a:r>
              </a:p>
              <a:p>
                <a:r>
                  <a:rPr lang="en-US" dirty="0"/>
                  <a:t>Because different twist at each radius, different predictions at every radial position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665" y="1002413"/>
                <a:ext cx="6002487" cy="3017794"/>
              </a:xfrm>
              <a:blipFill>
                <a:blip r:embed="rId3"/>
                <a:stretch>
                  <a:fillRect l="-1117" t="-4242" r="-609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Shafer et al. [2016] Model for STPAs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2768"/>
          <a:stretch/>
        </p:blipFill>
        <p:spPr bwMode="auto">
          <a:xfrm>
            <a:off x="6723648" y="1207253"/>
            <a:ext cx="2286347" cy="2010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392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58" y="992778"/>
            <a:ext cx="7849892" cy="208134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Aziz et al.</a:t>
            </a:r>
          </a:p>
          <a:p>
            <a:pPr lvl="1"/>
            <a:r>
              <a:rPr lang="en-US" dirty="0"/>
              <a:t>Initial twist of STPA</a:t>
            </a:r>
          </a:p>
          <a:p>
            <a:pPr lvl="1"/>
            <a:r>
              <a:rPr lang="en-US" dirty="0"/>
              <a:t>Radial expansion of twisted</a:t>
            </a:r>
          </a:p>
          <a:p>
            <a:r>
              <a:rPr lang="en-US" dirty="0"/>
              <a:t>Shafer et al. </a:t>
            </a:r>
          </a:p>
          <a:p>
            <a:pPr lvl="1"/>
            <a:r>
              <a:rPr lang="en-US" dirty="0"/>
              <a:t>Initial twist, radius, and length of STPA</a:t>
            </a:r>
          </a:p>
          <a:p>
            <a:pPr lvl="1"/>
            <a:r>
              <a:rPr lang="en-US" dirty="0"/>
              <a:t>Radial and axial thermal expansion of untwisted monofilament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84"/>
          <a:stretch/>
        </p:blipFill>
        <p:spPr>
          <a:xfrm>
            <a:off x="0" y="3300507"/>
            <a:ext cx="4339931" cy="3449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97" y="3697194"/>
            <a:ext cx="4635303" cy="3053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6448" y="3512528"/>
            <a:ext cx="311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Axial Thermal Expansion</a:t>
            </a:r>
          </a:p>
        </p:txBody>
      </p:sp>
    </p:spTree>
    <p:extLst>
      <p:ext uri="{BB962C8B-B14F-4D97-AF65-F5344CB8AC3E}">
        <p14:creationId xmlns:p14="http://schemas.microsoft.com/office/powerpoint/2010/main" val="18148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Thermal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94" y="981143"/>
            <a:ext cx="5191154" cy="2439090"/>
          </a:xfrm>
        </p:spPr>
        <p:txBody>
          <a:bodyPr>
            <a:noAutofit/>
          </a:bodyPr>
          <a:lstStyle/>
          <a:p>
            <a:r>
              <a:rPr lang="en-US" sz="1800" dirty="0"/>
              <a:t>Displacement in oil baths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Multiple fibers in graduate cylinder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Measure volume change &amp; subtract axial expansion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Resolution poor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Single fiber in capillary tube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Issue with bubbles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Suggest water release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35597" y="1301134"/>
            <a:ext cx="2438400" cy="1799109"/>
            <a:chOff x="1002631" y="1468165"/>
            <a:chExt cx="2438400" cy="17991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3" b="54985"/>
            <a:stretch/>
          </p:blipFill>
          <p:spPr>
            <a:xfrm>
              <a:off x="1002631" y="1468165"/>
              <a:ext cx="2438400" cy="5997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3" b="54985"/>
            <a:stretch/>
          </p:blipFill>
          <p:spPr>
            <a:xfrm>
              <a:off x="1002631" y="2067868"/>
              <a:ext cx="2438400" cy="5997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3" b="54985"/>
            <a:stretch/>
          </p:blipFill>
          <p:spPr>
            <a:xfrm>
              <a:off x="1002631" y="2667571"/>
              <a:ext cx="2438400" cy="599703"/>
            </a:xfrm>
            <a:prstGeom prst="rect">
              <a:avLst/>
            </a:prstGeom>
          </p:spPr>
        </p:pic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62680" y="3995006"/>
            <a:ext cx="8433544" cy="1661160"/>
            <a:chOff x="-877141" y="3125635"/>
            <a:chExt cx="10021141" cy="19738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14115" t="9308" r="13808" b="14648"/>
            <a:stretch/>
          </p:blipFill>
          <p:spPr>
            <a:xfrm>
              <a:off x="-877141" y="3135175"/>
              <a:ext cx="1925054" cy="19643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7092" t="9115" r="25427" b="21213"/>
            <a:stretch/>
          </p:blipFill>
          <p:spPr>
            <a:xfrm>
              <a:off x="1148800" y="3135175"/>
              <a:ext cx="1925052" cy="19643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/>
            <a:srcRect l="20407" t="15468" r="30776" b="25407"/>
            <a:stretch/>
          </p:blipFill>
          <p:spPr>
            <a:xfrm>
              <a:off x="3172183" y="3135175"/>
              <a:ext cx="1925052" cy="196433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19511" t="12378" r="29141" b="27109"/>
            <a:stretch/>
          </p:blipFill>
          <p:spPr>
            <a:xfrm>
              <a:off x="5195566" y="3135175"/>
              <a:ext cx="1925052" cy="19643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/>
            <a:srcRect l="22586" t="16500" r="28549" b="28535"/>
            <a:stretch/>
          </p:blipFill>
          <p:spPr>
            <a:xfrm>
              <a:off x="7218949" y="3125635"/>
              <a:ext cx="1925051" cy="196432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665198" y="3622191"/>
            <a:ext cx="360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Vapor bubble migration in sample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282" y="5693254"/>
            <a:ext cx="107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 = 20 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0945" y="5704687"/>
            <a:ext cx="120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 = 100 C</a:t>
            </a:r>
          </a:p>
        </p:txBody>
      </p:sp>
      <p:cxnSp>
        <p:nvCxnSpPr>
          <p:cNvPr id="17" name="Straight Arrow Connector 16"/>
          <p:cNvCxnSpPr>
            <a:stCxn id="15" idx="3"/>
            <a:endCxn id="16" idx="1"/>
          </p:cNvCxnSpPr>
          <p:nvPr/>
        </p:nvCxnSpPr>
        <p:spPr>
          <a:xfrm>
            <a:off x="1771050" y="5877920"/>
            <a:ext cx="5739895" cy="1143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35597" y="943235"/>
            <a:ext cx="239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Capillary Test Results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39278" y="1440273"/>
            <a:ext cx="107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 = 20 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3997" y="2691941"/>
            <a:ext cx="120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 ~ 100 C</a:t>
            </a:r>
          </a:p>
        </p:txBody>
      </p:sp>
      <p:cxnSp>
        <p:nvCxnSpPr>
          <p:cNvPr id="21" name="Straight Arrow Connector 20"/>
          <p:cNvCxnSpPr>
            <a:stCxn id="19" idx="2"/>
            <a:endCxn id="20" idx="0"/>
          </p:cNvCxnSpPr>
          <p:nvPr/>
        </p:nvCxnSpPr>
        <p:spPr>
          <a:xfrm flipH="1">
            <a:off x="8474001" y="1809605"/>
            <a:ext cx="1161" cy="88233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0" y="6225224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 Need to control for humidity!  We desiccate samples.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573911" y="1334754"/>
            <a:ext cx="728412" cy="1541853"/>
            <a:chOff x="4270246" y="1571645"/>
            <a:chExt cx="728412" cy="1541853"/>
          </a:xfrm>
        </p:grpSpPr>
        <p:grpSp>
          <p:nvGrpSpPr>
            <p:cNvPr id="24" name="Group 23"/>
            <p:cNvGrpSpPr/>
            <p:nvPr/>
          </p:nvGrpSpPr>
          <p:grpSpPr>
            <a:xfrm>
              <a:off x="4270246" y="1571645"/>
              <a:ext cx="728412" cy="1541853"/>
              <a:chOff x="5867400" y="4572000"/>
              <a:chExt cx="1143000" cy="17526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867400" y="5105400"/>
                <a:ext cx="1143000" cy="12192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5867400" y="4572000"/>
                <a:ext cx="1143000" cy="1752600"/>
                <a:chOff x="5867400" y="4572000"/>
                <a:chExt cx="1143000" cy="175260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5867400" y="4572000"/>
                  <a:ext cx="1143000" cy="1752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867400" y="46482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867400" y="48006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867400" y="49530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867400" y="51054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867400" y="52578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867400" y="54102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5867400" y="55626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867400" y="57150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867400" y="58674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5867400" y="60198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5867400" y="6172200"/>
                  <a:ext cx="228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5" name="Straight Connector 24"/>
            <p:cNvCxnSpPr/>
            <p:nvPr/>
          </p:nvCxnSpPr>
          <p:spPr>
            <a:xfrm flipH="1">
              <a:off x="4780135" y="2215480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877256" y="2309052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658733" y="2309052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583685" y="2174979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4486563" y="2242016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950098" y="2174979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729367" y="2107942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4438002" y="2107942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535124" y="2309052"/>
              <a:ext cx="26488" cy="7539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946"/>
            <a:ext cx="6973269" cy="535951"/>
          </a:xfrm>
        </p:spPr>
        <p:txBody>
          <a:bodyPr>
            <a:normAutofit/>
          </a:bodyPr>
          <a:lstStyle/>
          <a:p>
            <a:r>
              <a:rPr lang="en-US" dirty="0"/>
              <a:t>New Method for Radial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1808"/>
            <a:ext cx="7886700" cy="29117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Keyence Digital Microscope under 300x magnification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/>
              <a:t>All desiccated </a:t>
            </a:r>
          </a:p>
          <a:p>
            <a:pPr lvl="1"/>
            <a:r>
              <a:rPr lang="en-US" dirty="0"/>
              <a:t>All cut into slices ~0.5 mm thick using a microtome</a:t>
            </a:r>
          </a:p>
          <a:p>
            <a:pPr lvl="1"/>
            <a:r>
              <a:rPr lang="en-US" dirty="0"/>
              <a:t>Untwisted &amp; Twisted</a:t>
            </a:r>
          </a:p>
          <a:p>
            <a:pPr lvl="1"/>
            <a:r>
              <a:rPr lang="en-US" dirty="0"/>
              <a:t>Some stretch during annealing (pre-strained)</a:t>
            </a:r>
          </a:p>
          <a:p>
            <a:pPr lvl="1"/>
            <a:r>
              <a:rPr lang="en-US" dirty="0"/>
              <a:t>Some thermally pre-cycled </a:t>
            </a:r>
          </a:p>
          <a:p>
            <a:r>
              <a:rPr lang="en-US" dirty="0"/>
              <a:t>The distance between two arbitrary points was tracked over the temperature range and used to calculate radial thermal strain.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843580"/>
            <a:ext cx="69723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6005593"/>
            <a:ext cx="68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30ºC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1410" y="6005593"/>
            <a:ext cx="68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41ºC</a:t>
            </a:r>
          </a:p>
        </p:txBody>
      </p:sp>
    </p:spTree>
    <p:extLst>
      <p:ext uri="{BB962C8B-B14F-4D97-AF65-F5344CB8AC3E}">
        <p14:creationId xmlns:p14="http://schemas.microsoft.com/office/powerpoint/2010/main" val="246673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Thermal Expansion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32" y="975299"/>
            <a:ext cx="8514520" cy="17765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Highly repeatable radial thermal strains </a:t>
            </a:r>
          </a:p>
          <a:p>
            <a:r>
              <a:rPr lang="en-US" dirty="0"/>
              <a:t>Results nearly the same with and without twist</a:t>
            </a:r>
          </a:p>
          <a:p>
            <a:r>
              <a:rPr lang="en-US" dirty="0"/>
              <a:t>Results nearly the same with and without pre-strain</a:t>
            </a:r>
          </a:p>
          <a:p>
            <a:r>
              <a:rPr lang="en-US" dirty="0"/>
              <a:t>Nearly full recovery &amp; minimal hysteresis after thermally pre-cycled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448" y="3277160"/>
            <a:ext cx="4416552" cy="3509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" y="3277160"/>
            <a:ext cx="4416552" cy="348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85" y="2907828"/>
            <a:ext cx="463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No thermal pre-cycle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2337" y="2907828"/>
            <a:ext cx="463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Thermally pre-cycle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25" y="2953409"/>
            <a:ext cx="4863735" cy="38103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6237"/>
            <a:ext cx="7692749" cy="557939"/>
          </a:xfrm>
        </p:spPr>
        <p:txBody>
          <a:bodyPr>
            <a:normAutofit/>
          </a:bodyPr>
          <a:lstStyle/>
          <a:p>
            <a:r>
              <a:rPr lang="en-US" dirty="0"/>
              <a:t>Predicting Free Torsion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2"/>
          <a:srcRect l="3148" t="1818" r="6852"/>
          <a:stretch/>
        </p:blipFill>
        <p:spPr>
          <a:xfrm>
            <a:off x="9" y="844368"/>
            <a:ext cx="6451571" cy="526817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/>
          <a:srcRect l="3984"/>
          <a:stretch/>
        </p:blipFill>
        <p:spPr>
          <a:xfrm>
            <a:off x="5988146" y="4181629"/>
            <a:ext cx="3155845" cy="25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7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76393"/>
            <a:ext cx="7886700" cy="56568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promise for use of TPAs</a:t>
            </a:r>
          </a:p>
          <a:p>
            <a:r>
              <a:rPr lang="en-US" dirty="0"/>
              <a:t>Need to control humidity</a:t>
            </a:r>
          </a:p>
          <a:p>
            <a:pPr lvl="1"/>
            <a:r>
              <a:rPr lang="en-US" dirty="0"/>
              <a:t>We use desiccated samples</a:t>
            </a:r>
          </a:p>
          <a:p>
            <a:r>
              <a:rPr lang="en-US" dirty="0"/>
              <a:t>Need to pre-cycle before use</a:t>
            </a:r>
          </a:p>
          <a:p>
            <a:pPr lvl="1"/>
            <a:r>
              <a:rPr lang="en-US" dirty="0"/>
              <a:t>First few cycles actuate differently than all subsequent cycles</a:t>
            </a:r>
          </a:p>
          <a:p>
            <a:pPr lvl="1"/>
            <a:r>
              <a:rPr lang="en-US" dirty="0"/>
              <a:t>Radial thermal expansion fully recovers with minimal hysteresis if thermally pre-cycle</a:t>
            </a:r>
          </a:p>
          <a:p>
            <a:r>
              <a:rPr lang="en-US" dirty="0"/>
              <a:t>Radially thermal expansion independent of twist and pre-strain</a:t>
            </a:r>
          </a:p>
          <a:p>
            <a:r>
              <a:rPr lang="en-US" dirty="0"/>
              <a:t>Shafer et al. [2016] model predicts free torsion reasonably well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Future Work:</a:t>
            </a:r>
          </a:p>
          <a:p>
            <a:r>
              <a:rPr lang="en-US" dirty="0"/>
              <a:t>Modeling STPAs with thermal </a:t>
            </a:r>
            <a:r>
              <a:rPr lang="en-US" b="1" i="1" dirty="0"/>
              <a:t>and</a:t>
            </a:r>
            <a:r>
              <a:rPr lang="en-US" dirty="0"/>
              <a:t> mechanical loading using </a:t>
            </a:r>
            <a:r>
              <a:rPr lang="en-US" b="1" i="1" dirty="0"/>
              <a:t>precursor properties</a:t>
            </a:r>
          </a:p>
          <a:p>
            <a:pPr lvl="1"/>
            <a:r>
              <a:rPr lang="en-US" dirty="0"/>
              <a:t>Predict actuation results</a:t>
            </a:r>
          </a:p>
          <a:p>
            <a:pPr lvl="1"/>
            <a:r>
              <a:rPr lang="en-US" dirty="0"/>
              <a:t>Design initial twist</a:t>
            </a:r>
          </a:p>
          <a:p>
            <a:r>
              <a:rPr lang="en-US" dirty="0"/>
              <a:t>Modeling of TCPAs</a:t>
            </a:r>
          </a:p>
        </p:txBody>
      </p:sp>
    </p:spTree>
    <p:extLst>
      <p:ext uri="{BB962C8B-B14F-4D97-AF65-F5344CB8AC3E}">
        <p14:creationId xmlns:p14="http://schemas.microsoft.com/office/powerpoint/2010/main" val="23312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7715" y="2619214"/>
            <a:ext cx="8640305" cy="1472339"/>
          </a:xfrm>
        </p:spPr>
        <p:txBody>
          <a:bodyPr>
            <a:normAutofit/>
          </a:bodyPr>
          <a:lstStyle/>
          <a:p>
            <a:r>
              <a:rPr lang="en-US" sz="3800" dirty="0"/>
              <a:t>Thank you for your attention!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50749" y="4548752"/>
            <a:ext cx="6858000" cy="1309607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3636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3" y="133946"/>
            <a:ext cx="8165267" cy="535951"/>
          </a:xfrm>
        </p:spPr>
        <p:txBody>
          <a:bodyPr>
            <a:normAutofit/>
          </a:bodyPr>
          <a:lstStyle/>
          <a:p>
            <a:r>
              <a:rPr lang="en-US" sz="3100" dirty="0"/>
              <a:t>TPA Fabrication &amp; Actuation Processes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0083" y="999709"/>
            <a:ext cx="8735876" cy="5430684"/>
            <a:chOff x="-1643813" y="-1503492"/>
            <a:chExt cx="15789446" cy="9815558"/>
          </a:xfrm>
        </p:grpSpPr>
        <p:sp>
          <p:nvSpPr>
            <p:cNvPr id="6" name="Right Arrow 5"/>
            <p:cNvSpPr/>
            <p:nvPr/>
          </p:nvSpPr>
          <p:spPr>
            <a:xfrm rot="5400000">
              <a:off x="2787965" y="1250760"/>
              <a:ext cx="828062" cy="31112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79478" y="-420983"/>
              <a:ext cx="690465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222174" y="-420982"/>
              <a:ext cx="0" cy="128140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873820" y="1914073"/>
              <a:ext cx="690465" cy="1281404"/>
              <a:chOff x="2653004" y="2786743"/>
              <a:chExt cx="690465" cy="128140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2653004" y="2786743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04" name="Straight Connector 103"/>
              <p:cNvCxnSpPr>
                <a:endCxn id="16" idx="2"/>
              </p:cNvCxnSpPr>
              <p:nvPr/>
            </p:nvCxnSpPr>
            <p:spPr>
              <a:xfrm>
                <a:off x="2653004" y="3607837"/>
                <a:ext cx="345233" cy="460310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6" idx="0"/>
              </p:cNvCxnSpPr>
              <p:nvPr/>
            </p:nvCxnSpPr>
            <p:spPr>
              <a:xfrm>
                <a:off x="2998237" y="2786743"/>
                <a:ext cx="345232" cy="454090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2166721" y="4636199"/>
              <a:ext cx="2179350" cy="3400614"/>
              <a:chOff x="4740498" y="1881061"/>
              <a:chExt cx="2179350" cy="3400614"/>
            </a:xfrm>
          </p:grpSpPr>
          <p:grpSp>
            <p:nvGrpSpPr>
              <p:cNvPr id="73" name="Group 72"/>
              <p:cNvGrpSpPr/>
              <p:nvPr/>
            </p:nvGrpSpPr>
            <p:grpSpPr>
              <a:xfrm rot="17927004">
                <a:off x="5418510" y="1952663"/>
                <a:ext cx="694944" cy="1920515"/>
                <a:chOff x="2158483" y="4813078"/>
                <a:chExt cx="694944" cy="1920515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 rot="17927004">
                <a:off x="5562929" y="3322027"/>
                <a:ext cx="694944" cy="1920515"/>
                <a:chOff x="2158483" y="4813078"/>
                <a:chExt cx="694944" cy="1920515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Oval 95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 rot="3205468">
                <a:off x="5612119" y="3973945"/>
                <a:ext cx="694944" cy="1920515"/>
                <a:chOff x="2158483" y="4813078"/>
                <a:chExt cx="694944" cy="1920515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Oval 9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 rot="3044894">
                <a:off x="5478829" y="2622314"/>
                <a:ext cx="694944" cy="1920515"/>
                <a:chOff x="2158483" y="4813078"/>
                <a:chExt cx="694944" cy="1920515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2260254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Oval 85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162962" y="5924938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/>
              <p:cNvGrpSpPr/>
              <p:nvPr/>
            </p:nvGrpSpPr>
            <p:grpSpPr>
              <a:xfrm rot="3044894">
                <a:off x="5353284" y="1268275"/>
                <a:ext cx="694944" cy="1920515"/>
                <a:chOff x="2158483" y="4813078"/>
                <a:chExt cx="694944" cy="1920515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Oval 8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TextBox 10"/>
            <p:cNvSpPr txBox="1"/>
            <p:nvPr/>
          </p:nvSpPr>
          <p:spPr>
            <a:xfrm>
              <a:off x="-1435630" y="-292606"/>
              <a:ext cx="3408731" cy="1056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Precursor Fiber</a:t>
              </a:r>
            </a:p>
            <a:p>
              <a:pPr algn="ctr"/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(monofilament)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643813" y="1834059"/>
              <a:ext cx="3847624" cy="150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Straight-twisted polymer actuator (STPA)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789282" y="4420536"/>
              <a:ext cx="2142790" cy="2763225"/>
              <a:chOff x="6726630" y="1736970"/>
              <a:chExt cx="2142790" cy="2763225"/>
            </a:xfrm>
          </p:grpSpPr>
          <p:grpSp>
            <p:nvGrpSpPr>
              <p:cNvPr id="43" name="Group 42"/>
              <p:cNvGrpSpPr/>
              <p:nvPr/>
            </p:nvGrpSpPr>
            <p:grpSpPr>
              <a:xfrm rot="17400000">
                <a:off x="7403909" y="1644497"/>
                <a:ext cx="694944" cy="1920515"/>
                <a:chOff x="2158483" y="4813078"/>
                <a:chExt cx="694944" cy="1920515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 rot="17400000">
                <a:off x="7512910" y="2679891"/>
                <a:ext cx="694944" cy="1920515"/>
                <a:chOff x="2158483" y="4813078"/>
                <a:chExt cx="694944" cy="1920515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 rot="3600000">
                <a:off x="7561691" y="3192465"/>
                <a:ext cx="694944" cy="1920515"/>
                <a:chOff x="2158483" y="4813078"/>
                <a:chExt cx="694944" cy="1920515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 rot="3600000">
                <a:off x="7455035" y="2145455"/>
                <a:ext cx="694944" cy="1920515"/>
                <a:chOff x="2158483" y="4813078"/>
                <a:chExt cx="694944" cy="1920515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 rot="3600000">
                <a:off x="7339416" y="1124184"/>
                <a:ext cx="694944" cy="1920515"/>
                <a:chOff x="2158483" y="4813078"/>
                <a:chExt cx="694944" cy="1920515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2158483" y="4813078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2162962" y="5103845"/>
                  <a:ext cx="690465" cy="12814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260255" y="4914850"/>
                  <a:ext cx="593172" cy="643085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/>
                <p:cNvSpPr/>
                <p:nvPr/>
              </p:nvSpPr>
              <p:spPr>
                <a:xfrm>
                  <a:off x="2158483" y="6038649"/>
                  <a:ext cx="694944" cy="6949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162962" y="5924939"/>
                  <a:ext cx="588693" cy="706882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-1634671" y="5699090"/>
              <a:ext cx="3822479" cy="150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>
                  <a:latin typeface="Arial" charset="0"/>
                  <a:ea typeface="Arial" charset="0"/>
                  <a:cs typeface="Arial" charset="0"/>
                </a:rPr>
                <a:t>Twisted-coiled </a:t>
              </a:r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Polymer </a:t>
              </a:r>
              <a:r>
                <a:rPr lang="en-US" sz="1600" b="1" u="sng">
                  <a:latin typeface="Arial" charset="0"/>
                  <a:ea typeface="Arial" charset="0"/>
                  <a:cs typeface="Arial" charset="0"/>
                </a:rPr>
                <a:t>Actuator (TCPA</a:t>
              </a:r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3406061" y="8312066"/>
              <a:ext cx="307357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5387350" y="7511764"/>
              <a:ext cx="5365" cy="76160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481061" y="7643785"/>
              <a:ext cx="2590881" cy="61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Contraction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03801" y="1043960"/>
              <a:ext cx="4505272" cy="556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Twist &amp; anneal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116746" y="2447617"/>
              <a:ext cx="828062" cy="311120"/>
            </a:xfrm>
            <a:prstGeom prst="rightArrow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55578" y="1983482"/>
              <a:ext cx="1332275" cy="61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ΔT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2973" y="1265016"/>
              <a:ext cx="7542660" cy="1946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High stiffness polymer chain now wraps around larger circumference causing shear stress and deformation due to low shear stiffness.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219052" y="1894080"/>
              <a:ext cx="0" cy="12814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5311589" y="1915176"/>
              <a:ext cx="970384" cy="1316526"/>
              <a:chOff x="5783728" y="3485346"/>
              <a:chExt cx="970384" cy="13165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783728" y="3491566"/>
                <a:ext cx="970384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5783728" y="4312660"/>
                <a:ext cx="353596" cy="459481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411989" y="3485346"/>
                <a:ext cx="342123" cy="378578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6151445" y="3485346"/>
                <a:ext cx="243511" cy="1316526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3854405" y="-301654"/>
              <a:ext cx="1332275" cy="751977"/>
              <a:chOff x="6768128" y="3556338"/>
              <a:chExt cx="1332275" cy="751977"/>
            </a:xfrm>
          </p:grpSpPr>
          <p:sp>
            <p:nvSpPr>
              <p:cNvPr id="37" name="Right Arrow 36"/>
              <p:cNvSpPr/>
              <p:nvPr/>
            </p:nvSpPr>
            <p:spPr>
              <a:xfrm>
                <a:off x="7029296" y="3997195"/>
                <a:ext cx="828062" cy="311120"/>
              </a:xfrm>
              <a:prstGeom prst="rightArrow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768128" y="3556338"/>
                <a:ext cx="1332275" cy="611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ΔT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09844" y="-427453"/>
              <a:ext cx="970384" cy="1281404"/>
              <a:chOff x="5769054" y="1130259"/>
              <a:chExt cx="970384" cy="12814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5769054" y="1130259"/>
                <a:ext cx="970384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6254246" y="1130259"/>
                <a:ext cx="0" cy="1281404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ight Arrow 25"/>
            <p:cNvSpPr/>
            <p:nvPr/>
          </p:nvSpPr>
          <p:spPr>
            <a:xfrm rot="5400000">
              <a:off x="2839848" y="3633700"/>
              <a:ext cx="828062" cy="31112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18713" y="3476573"/>
              <a:ext cx="4554686" cy="556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Twist/coil &amp; anneal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851889" y="5480605"/>
              <a:ext cx="1332275" cy="692126"/>
              <a:chOff x="4455317" y="7007375"/>
              <a:chExt cx="1332275" cy="692126"/>
            </a:xfrm>
          </p:grpSpPr>
          <p:sp>
            <p:nvSpPr>
              <p:cNvPr id="33" name="Right Arrow 32"/>
              <p:cNvSpPr/>
              <p:nvPr/>
            </p:nvSpPr>
            <p:spPr>
              <a:xfrm>
                <a:off x="4716485" y="7388381"/>
                <a:ext cx="828062" cy="311120"/>
              </a:xfrm>
              <a:prstGeom prst="rightArrow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455317" y="7007375"/>
                <a:ext cx="1332275" cy="61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ΔT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958527" y="-1480029"/>
              <a:ext cx="2486936" cy="61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charset="0"/>
                  <a:ea typeface="Arial" charset="0"/>
                  <a:cs typeface="Arial" charset="0"/>
                </a:rPr>
                <a:t>Fabrication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47341" y="-1503492"/>
              <a:ext cx="3815421" cy="61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>
                  <a:latin typeface="Arial" charset="0"/>
                  <a:ea typeface="Arial" charset="0"/>
                  <a:cs typeface="Arial" charset="0"/>
                </a:rPr>
                <a:t>Actuation</a:t>
              </a:r>
              <a:endParaRPr lang="en-US" sz="1600" b="1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6110911" y="1668216"/>
              <a:ext cx="505976" cy="445024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634343" y="4108650"/>
              <a:ext cx="6090616" cy="1056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Torsional response of STPA translates to contraction of TCPA.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4941899" y="1643454"/>
            <a:ext cx="4019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Precursor fibers expand radially (and contract axially – not shown) when heated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9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"/>
    </mc:Choice>
    <mc:Fallback xmlns="">
      <p:transition spd="slow" advTm="38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thermal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705" y="931807"/>
            <a:ext cx="8353587" cy="15246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Actuation thought to be driven by asymmetric thermal expansion </a:t>
            </a:r>
          </a:p>
          <a:p>
            <a:r>
              <a:rPr lang="en-US" dirty="0"/>
              <a:t>Asymmetric thermal expansion thought to be driven by the microstructure [</a:t>
            </a:r>
            <a:r>
              <a:rPr lang="en-US" dirty="0" err="1"/>
              <a:t>Prevorsek</a:t>
            </a:r>
            <a:r>
              <a:rPr lang="en-US" dirty="0"/>
              <a:t> et al. 1973, Bruno et al. 1998] </a:t>
            </a:r>
          </a:p>
          <a:p>
            <a:r>
              <a:rPr lang="en-US" dirty="0"/>
              <a:t>Inter-fibril tie chains vibrate mainly radially </a:t>
            </a:r>
            <a:r>
              <a:rPr lang="en-US" dirty="0">
                <a:sym typeface="Wingdings" panose="05000000000000000000" pitchFamily="2" charset="2"/>
              </a:rPr>
              <a:t> radial expansion &amp; axial contraction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45796" y="2549245"/>
            <a:ext cx="7052408" cy="4253840"/>
            <a:chOff x="1258352" y="2153956"/>
            <a:chExt cx="7052408" cy="4253840"/>
          </a:xfrm>
        </p:grpSpPr>
        <p:pic>
          <p:nvPicPr>
            <p:cNvPr id="5" name="Picture 4" descr="Images/micro_structur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5506"/>
            <a:stretch/>
          </p:blipFill>
          <p:spPr bwMode="auto">
            <a:xfrm>
              <a:off x="1462942" y="2153956"/>
              <a:ext cx="6847818" cy="38299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1258352" y="3254644"/>
              <a:ext cx="4832482" cy="3153152"/>
              <a:chOff x="1258352" y="3254644"/>
              <a:chExt cx="4832482" cy="3153152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5215180" y="3254644"/>
                <a:ext cx="875654" cy="216976"/>
              </a:xfrm>
              <a:prstGeom prst="rightArrow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ight Arrow 6"/>
              <p:cNvSpPr/>
              <p:nvPr/>
            </p:nvSpPr>
            <p:spPr>
              <a:xfrm>
                <a:off x="5215180" y="5026617"/>
                <a:ext cx="875654" cy="216976"/>
              </a:xfrm>
              <a:prstGeom prst="rightArrow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258352" y="5965730"/>
                <a:ext cx="11158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Amorphous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08027" y="5941921"/>
                <a:ext cx="10642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Crystalline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116295" y="5946131"/>
                <a:ext cx="901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Inter-fibril tie chain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83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"/>
    </mc:Choice>
    <mc:Fallback xmlns="">
      <p:transition spd="slow" advTm="17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Polymer Actuators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11" y="994508"/>
            <a:ext cx="6954237" cy="4902710"/>
          </a:xfrm>
        </p:spPr>
        <p:txBody>
          <a:bodyPr>
            <a:normAutofit fontScale="92500"/>
          </a:bodyPr>
          <a:lstStyle/>
          <a:p>
            <a:r>
              <a:rPr lang="en-US" dirty="0"/>
              <a:t>Drawn Polymer Monofilaments: Fishing line </a:t>
            </a:r>
          </a:p>
          <a:p>
            <a:pPr lvl="1"/>
            <a:r>
              <a:rPr lang="en-US" dirty="0"/>
              <a:t>Extremely inexpensive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Twisted Polymer Actuators (TPAs)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Anneal twisted drawn polymer monofilaments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Straight-Twisted Polymer Actuators (STPAs)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Torsional actuation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Twisted Coiled Polymer Actuators (TCPAs)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Linear actuation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40204" r="26842" b="35524"/>
          <a:stretch/>
        </p:blipFill>
        <p:spPr>
          <a:xfrm>
            <a:off x="4701946" y="5622688"/>
            <a:ext cx="3943350" cy="931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55" y="2948722"/>
            <a:ext cx="1182941" cy="23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"/>
    </mc:Choice>
    <mc:Fallback xmlns="">
      <p:transition spd="slow" advTm="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Modeling the thermal behavior of STPAs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217" y="2727702"/>
            <a:ext cx="16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Heating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217" y="5027930"/>
            <a:ext cx="12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Heating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92972" y="2293748"/>
            <a:ext cx="5622378" cy="3380513"/>
            <a:chOff x="1865781" y="2293748"/>
            <a:chExt cx="6649569" cy="4464023"/>
          </a:xfrm>
        </p:grpSpPr>
        <p:sp>
          <p:nvSpPr>
            <p:cNvPr id="4" name="Isosceles Triangle 3"/>
            <p:cNvSpPr>
              <a:spLocks noChangeAspect="1"/>
            </p:cNvSpPr>
            <p:nvPr/>
          </p:nvSpPr>
          <p:spPr>
            <a:xfrm flipH="1">
              <a:off x="4591372" y="2293748"/>
              <a:ext cx="3923978" cy="1741623"/>
            </a:xfrm>
            <a:prstGeom prst="triangl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2255003" y="2293748"/>
              <a:ext cx="1402596" cy="1741623"/>
              <a:chOff x="2255003" y="2595965"/>
              <a:chExt cx="1402596" cy="186754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255003" y="2595965"/>
                <a:ext cx="1402596" cy="18675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>
                <a:stCxn id="5" idx="0"/>
                <a:endCxn id="5" idx="2"/>
              </p:cNvCxnSpPr>
              <p:nvPr/>
            </p:nvCxnSpPr>
            <p:spPr>
              <a:xfrm>
                <a:off x="2956301" y="2595965"/>
                <a:ext cx="0" cy="186754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960176" y="2595966"/>
                <a:ext cx="697423" cy="5482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255003" y="3915260"/>
                <a:ext cx="697423" cy="5482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2247253" y="4526451"/>
              <a:ext cx="1619574" cy="17416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cxnSpLocks noChangeAspect="1"/>
            </p:cNvCxnSpPr>
            <p:nvPr/>
          </p:nvCxnSpPr>
          <p:spPr>
            <a:xfrm flipH="1">
              <a:off x="2874936" y="4525505"/>
              <a:ext cx="340962" cy="174256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>
              <a:off x="3215898" y="4525505"/>
              <a:ext cx="650929" cy="512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>
              <a:off x="2247253" y="5756789"/>
              <a:ext cx="627683" cy="489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Isosceles Triangle 39"/>
                <p:cNvSpPr>
                  <a:spLocks noChangeAspect="1"/>
                </p:cNvSpPr>
                <p:nvPr/>
              </p:nvSpPr>
              <p:spPr>
                <a:xfrm flipH="1">
                  <a:off x="4677510" y="4504194"/>
                  <a:ext cx="3837839" cy="1741623"/>
                </a:xfrm>
                <a:prstGeom prst="triangle">
                  <a:avLst>
                    <a:gd name="adj" fmla="val 10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Isosceles Tri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77510" y="4504194"/>
                  <a:ext cx="3837839" cy="1741623"/>
                </a:xfrm>
                <a:prstGeom prst="triangle">
                  <a:avLst>
                    <a:gd name="adj" fmla="val 100000"/>
                  </a:avLst>
                </a:prstGeom>
                <a:blipFill>
                  <a:blip r:embed="rId2"/>
                  <a:stretch>
                    <a:fillRect l="-742" b="-27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>
                  <a:spLocks noChangeAspect="1"/>
                </p:cNvSpPr>
                <p:nvPr/>
              </p:nvSpPr>
              <p:spPr>
                <a:xfrm>
                  <a:off x="7125950" y="3635788"/>
                  <a:ext cx="208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950" y="3635788"/>
                  <a:ext cx="2089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138" r="-24138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>
                  <a:spLocks noChangeAspect="1"/>
                </p:cNvSpPr>
                <p:nvPr/>
              </p:nvSpPr>
              <p:spPr>
                <a:xfrm>
                  <a:off x="2386896" y="3695913"/>
                  <a:ext cx="208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896" y="3695913"/>
                  <a:ext cx="20896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138" r="-24138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/>
            <p:cNvSpPr>
              <a:spLocks noChangeAspect="1"/>
            </p:cNvSpPr>
            <p:nvPr/>
          </p:nvSpPr>
          <p:spPr>
            <a:xfrm rot="15762646">
              <a:off x="7342191" y="3689258"/>
              <a:ext cx="745688" cy="581408"/>
            </a:xfrm>
            <a:prstGeom prst="arc">
              <a:avLst>
                <a:gd name="adj1" fmla="val 16200000"/>
                <a:gd name="adj2" fmla="val 2095859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>
              <a:spLocks noChangeAspect="1"/>
            </p:cNvSpPr>
            <p:nvPr/>
          </p:nvSpPr>
          <p:spPr>
            <a:xfrm rot="15762646">
              <a:off x="2278589" y="3777975"/>
              <a:ext cx="608267" cy="474261"/>
            </a:xfrm>
            <a:prstGeom prst="arc">
              <a:avLst>
                <a:gd name="adj1" fmla="val 16200000"/>
                <a:gd name="adj2" fmla="val 2095859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cxnSpLocks noChangeAspect="1"/>
            </p:cNvCxnSpPr>
            <p:nvPr/>
          </p:nvCxnSpPr>
          <p:spPr>
            <a:xfrm>
              <a:off x="2073965" y="2293748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cxnSpLocks noChangeAspect="1"/>
            </p:cNvCxnSpPr>
            <p:nvPr/>
          </p:nvCxnSpPr>
          <p:spPr>
            <a:xfrm>
              <a:off x="4426226" y="2303280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>
                  <a:spLocks noChangeAspect="1"/>
                </p:cNvSpPr>
                <p:nvPr/>
              </p:nvSpPr>
              <p:spPr>
                <a:xfrm>
                  <a:off x="4156597" y="3016526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597" y="3016526"/>
                  <a:ext cx="19229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7037" r="-37037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>
                  <a:spLocks noChangeAspect="1"/>
                </p:cNvSpPr>
                <p:nvPr/>
              </p:nvSpPr>
              <p:spPr>
                <a:xfrm>
                  <a:off x="1868093" y="2947633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093" y="2947633"/>
                  <a:ext cx="19229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0741" r="-33333" b="-4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>
              <a:cxnSpLocks noChangeAspect="1"/>
            </p:cNvCxnSpPr>
            <p:nvPr/>
          </p:nvCxnSpPr>
          <p:spPr>
            <a:xfrm>
              <a:off x="2071653" y="4545516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>
                  <a:spLocks noChangeAspect="1"/>
                </p:cNvSpPr>
                <p:nvPr/>
              </p:nvSpPr>
              <p:spPr>
                <a:xfrm>
                  <a:off x="1865781" y="5199401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781" y="5199401"/>
                  <a:ext cx="19229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2308" r="-38462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>
              <a:cxnSpLocks noChangeAspect="1"/>
            </p:cNvCxnSpPr>
            <p:nvPr/>
          </p:nvCxnSpPr>
          <p:spPr>
            <a:xfrm>
              <a:off x="4494510" y="4504194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>
                  <a:spLocks noChangeAspect="1"/>
                </p:cNvSpPr>
                <p:nvPr/>
              </p:nvSpPr>
              <p:spPr>
                <a:xfrm>
                  <a:off x="4288638" y="5158079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8" y="5158079"/>
                  <a:ext cx="19229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308" r="-38462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cxnSpLocks noChangeAspect="1"/>
            </p:cNvCxnSpPr>
            <p:nvPr/>
          </p:nvCxnSpPr>
          <p:spPr>
            <a:xfrm flipH="1">
              <a:off x="4591372" y="4130738"/>
              <a:ext cx="39239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>
                  <a:spLocks noChangeAspect="1"/>
                </p:cNvSpPr>
                <p:nvPr/>
              </p:nvSpPr>
              <p:spPr>
                <a:xfrm>
                  <a:off x="6267954" y="4152888"/>
                  <a:ext cx="5195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954" y="4152888"/>
                  <a:ext cx="5195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889" r="-15278" b="-7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cxnSpLocks noChangeAspect="1"/>
            </p:cNvCxnSpPr>
            <p:nvPr/>
          </p:nvCxnSpPr>
          <p:spPr>
            <a:xfrm flipH="1">
              <a:off x="4591372" y="6363334"/>
              <a:ext cx="39239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>
                  <a:spLocks noChangeAspect="1"/>
                </p:cNvSpPr>
                <p:nvPr/>
              </p:nvSpPr>
              <p:spPr>
                <a:xfrm>
                  <a:off x="5302657" y="6480772"/>
                  <a:ext cx="19305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657" y="6480772"/>
                  <a:ext cx="19305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16" r="-20149" b="-7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/>
            <p:cNvSpPr txBox="1"/>
            <p:nvPr/>
          </p:nvSpPr>
          <p:spPr>
            <a:xfrm>
              <a:off x="7233250" y="29476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rot="1417809">
              <a:off x="5543298" y="2706436"/>
              <a:ext cx="2085026" cy="4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Fiber length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 rot="1417809">
              <a:off x="5987865" y="5131360"/>
              <a:ext cx="2256428" cy="4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Fiber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439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43" y="3418324"/>
            <a:ext cx="3747603" cy="3396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490" y="3141325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[Aziz et al. 2016]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5000" y="3652769"/>
                <a:ext cx="3196525" cy="263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STPA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fiber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twist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angle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turns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diameter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final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turns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diameter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652769"/>
                <a:ext cx="3196525" cy="2636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26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868308"/>
            <a:ext cx="69151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37884"/>
            <a:ext cx="3941379" cy="53653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TCPAs have striking performance characteristics</a:t>
            </a:r>
          </a:p>
          <a:p>
            <a:pPr lvl="1"/>
            <a:r>
              <a:rPr lang="en-US" dirty="0"/>
              <a:t>Specific load capacity higher than human muscle [Haines et al. 2014]</a:t>
            </a:r>
          </a:p>
          <a:p>
            <a:pPr lvl="1"/>
            <a:r>
              <a:rPr lang="en-US" dirty="0"/>
              <a:t>Low actuation hysteresis [Haines et al. 2014]</a:t>
            </a:r>
          </a:p>
          <a:p>
            <a:pPr lvl="1"/>
            <a:r>
              <a:rPr lang="en-US" dirty="0"/>
              <a:t>Low creep (~1.5% ) over 1.2 million cycles [Haines et al. 2014]</a:t>
            </a:r>
          </a:p>
          <a:p>
            <a:r>
              <a:rPr lang="en-US" dirty="0"/>
              <a:t>Similarly impressive performance of STPAs in torsion</a:t>
            </a:r>
          </a:p>
          <a:p>
            <a:r>
              <a:rPr lang="en-US" dirty="0"/>
              <a:t>STPAs building blocks of TCPAs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31" y="1121745"/>
            <a:ext cx="4140911" cy="35133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58484" y="860886"/>
            <a:ext cx="1507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[Haines et al. 2014]</a:t>
            </a:r>
          </a:p>
        </p:txBody>
      </p:sp>
    </p:spTree>
    <p:extLst>
      <p:ext uri="{BB962C8B-B14F-4D97-AF65-F5344CB8AC3E}">
        <p14:creationId xmlns:p14="http://schemas.microsoft.com/office/powerpoint/2010/main" val="17508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4758"/>
            <a:ext cx="5496253" cy="5152205"/>
          </a:xfrm>
        </p:spPr>
        <p:txBody>
          <a:bodyPr/>
          <a:lstStyle/>
          <a:p>
            <a:pPr marL="0" indent="0">
              <a:buNone/>
            </a:pPr>
            <a:r>
              <a:rPr lang="nb-NO" sz="2600" b="1" u="sng" dirty="0"/>
              <a:t>Designing STPAs</a:t>
            </a:r>
          </a:p>
          <a:p>
            <a:pPr marL="0" indent="0">
              <a:buNone/>
            </a:pPr>
            <a:endParaRPr lang="nb-NO" sz="2600" b="1" u="sng" dirty="0"/>
          </a:p>
          <a:p>
            <a:pPr marL="457200" indent="-457200">
              <a:buFont typeface="+mj-lt"/>
              <a:buAutoNum type="arabicPeriod"/>
            </a:pPr>
            <a:r>
              <a:rPr lang="nb-NO" sz="2600" dirty="0"/>
              <a:t>Actuation process of STPAs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600" dirty="0"/>
              <a:t>Testing torsional STPAs</a:t>
            </a:r>
          </a:p>
          <a:p>
            <a:pPr lvl="1"/>
            <a:r>
              <a:rPr lang="nb-NO" sz="2200" dirty="0"/>
              <a:t>Two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600" dirty="0"/>
              <a:t>Review models for the themal behavior of STPAs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Measuring thermal expansion</a:t>
            </a:r>
          </a:p>
          <a:p>
            <a:pPr lvl="1"/>
            <a:r>
              <a:rPr lang="en-US" sz="2200" dirty="0"/>
              <a:t>Key part of models and actuation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Predicting torsional </a:t>
            </a:r>
            <a:r>
              <a:rPr lang="en-US" sz="2600" dirty="0" err="1"/>
              <a:t>actution</a:t>
            </a:r>
            <a:r>
              <a:rPr lang="en-US" sz="2600" dirty="0"/>
              <a:t> of STPAs</a:t>
            </a:r>
            <a:endParaRPr lang="nb-NO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07" y="1968897"/>
            <a:ext cx="1502664" cy="30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65" y="121702"/>
            <a:ext cx="7886700" cy="535951"/>
          </a:xfrm>
        </p:spPr>
        <p:txBody>
          <a:bodyPr/>
          <a:lstStyle/>
          <a:p>
            <a:r>
              <a:rPr lang="en-US" dirty="0"/>
              <a:t>Mechanics of STPAs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4095195" y="3269210"/>
            <a:ext cx="828062" cy="311120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6708" y="1597467"/>
            <a:ext cx="690465" cy="12814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29404" y="1597467"/>
            <a:ext cx="0" cy="128140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181050" y="3932523"/>
            <a:ext cx="690465" cy="1281404"/>
            <a:chOff x="2653004" y="2786743"/>
            <a:chExt cx="690465" cy="1281404"/>
          </a:xfrm>
        </p:grpSpPr>
        <p:sp>
          <p:nvSpPr>
            <p:cNvPr id="10" name="Rectangle 9"/>
            <p:cNvSpPr/>
            <p:nvPr/>
          </p:nvSpPr>
          <p:spPr>
            <a:xfrm>
              <a:off x="2653004" y="2786743"/>
              <a:ext cx="690465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endCxn id="10" idx="2"/>
            </p:cNvCxnSpPr>
            <p:nvPr/>
          </p:nvCxnSpPr>
          <p:spPr>
            <a:xfrm>
              <a:off x="2653004" y="3607837"/>
              <a:ext cx="345233" cy="46031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0"/>
            </p:cNvCxnSpPr>
            <p:nvPr/>
          </p:nvCxnSpPr>
          <p:spPr>
            <a:xfrm>
              <a:off x="2998237" y="2786743"/>
              <a:ext cx="345232" cy="45409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926208" y="1828196"/>
            <a:ext cx="163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u="sng" dirty="0">
                <a:latin typeface="Arial" charset="0"/>
                <a:ea typeface="Arial" charset="0"/>
                <a:cs typeface="Arial" charset="0"/>
              </a:rPr>
              <a:t>Precursor Fiber</a:t>
            </a:r>
          </a:p>
          <a:p>
            <a:pPr algn="ctr"/>
            <a:r>
              <a:rPr lang="en-US" sz="1400" b="1" u="sng" dirty="0">
                <a:latin typeface="Arial" charset="0"/>
                <a:ea typeface="Arial" charset="0"/>
                <a:cs typeface="Arial" charset="0"/>
              </a:rPr>
              <a:t>(monofilament)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36259" y="4041166"/>
            <a:ext cx="1729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Arial" charset="0"/>
                <a:ea typeface="Arial" charset="0"/>
                <a:cs typeface="Arial" charset="0"/>
              </a:rPr>
              <a:t>Straight-twisted polymer actuator (STPA)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555213" y="3138688"/>
            <a:ext cx="224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Twist under tensile load. Thermally anneal.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5423976" y="4953747"/>
            <a:ext cx="828062" cy="311120"/>
          </a:xfrm>
          <a:prstGeom prst="right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162808" y="4733135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ΔT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613221" y="5823272"/>
            <a:ext cx="311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High stiffness polymer chain now wraps around larger circumference causing shear deformation.</a:t>
            </a:r>
          </a:p>
        </p:txBody>
      </p:sp>
      <p:cxnSp>
        <p:nvCxnSpPr>
          <p:cNvPr id="85" name="Straight Connector 84"/>
          <p:cNvCxnSpPr>
            <a:stCxn id="85" idx="0"/>
            <a:endCxn id="85" idx="2"/>
          </p:cNvCxnSpPr>
          <p:nvPr/>
        </p:nvCxnSpPr>
        <p:spPr>
          <a:xfrm>
            <a:off x="4526282" y="3912530"/>
            <a:ext cx="0" cy="128140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6618819" y="3933626"/>
            <a:ext cx="970384" cy="1316526"/>
            <a:chOff x="5783728" y="3485346"/>
            <a:chExt cx="970384" cy="1316526"/>
          </a:xfrm>
        </p:grpSpPr>
        <p:sp>
          <p:nvSpPr>
            <p:cNvPr id="87" name="Rectangle 86"/>
            <p:cNvSpPr/>
            <p:nvPr/>
          </p:nvSpPr>
          <p:spPr>
            <a:xfrm>
              <a:off x="5783728" y="3491566"/>
              <a:ext cx="970384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783728" y="4312660"/>
              <a:ext cx="353596" cy="45948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411989" y="3485346"/>
              <a:ext cx="342123" cy="37857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151445" y="3485346"/>
              <a:ext cx="243511" cy="131652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5161635" y="2312961"/>
            <a:ext cx="1332275" cy="531732"/>
            <a:chOff x="6768128" y="3776583"/>
            <a:chExt cx="1332275" cy="531732"/>
          </a:xfrm>
        </p:grpSpPr>
        <p:sp>
          <p:nvSpPr>
            <p:cNvPr id="92" name="Right Arrow 91"/>
            <p:cNvSpPr/>
            <p:nvPr/>
          </p:nvSpPr>
          <p:spPr>
            <a:xfrm>
              <a:off x="7029296" y="3997195"/>
              <a:ext cx="828062" cy="311120"/>
            </a:xfrm>
            <a:prstGeom prst="rightArrow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68128" y="3776583"/>
              <a:ext cx="1332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ΔT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617074" y="1590997"/>
            <a:ext cx="970384" cy="1281404"/>
            <a:chOff x="5769054" y="1130259"/>
            <a:chExt cx="970384" cy="1281404"/>
          </a:xfrm>
        </p:grpSpPr>
        <p:sp>
          <p:nvSpPr>
            <p:cNvPr id="95" name="Rectangle 94"/>
            <p:cNvSpPr/>
            <p:nvPr/>
          </p:nvSpPr>
          <p:spPr>
            <a:xfrm>
              <a:off x="5769054" y="1130259"/>
              <a:ext cx="970384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0"/>
              <a:endCxn id="95" idx="2"/>
            </p:cNvCxnSpPr>
            <p:nvPr/>
          </p:nvCxnSpPr>
          <p:spPr>
            <a:xfrm>
              <a:off x="6254246" y="1130259"/>
              <a:ext cx="0" cy="12814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 flipV="1">
            <a:off x="6533167" y="5070747"/>
            <a:ext cx="271332" cy="710859"/>
          </a:xfrm>
          <a:prstGeom prst="line">
            <a:avLst/>
          </a:prstGeom>
          <a:ln w="22225">
            <a:headEnd type="none" w="lg" len="lg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826787" y="1663698"/>
            <a:ext cx="1272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Heated precursor fiber radially expands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89357" y="638242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Arial" charset="0"/>
                <a:ea typeface="Arial" charset="0"/>
                <a:cs typeface="Arial" charset="0"/>
              </a:rPr>
              <a:t>Amorphous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66753" y="6128759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Crystallite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163319" y="6303323"/>
            <a:ext cx="1128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Interfibrillar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tie chains</a:t>
            </a:r>
          </a:p>
        </p:txBody>
      </p: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302811" y="1206869"/>
            <a:ext cx="2698722" cy="4169622"/>
            <a:chOff x="466789" y="84414"/>
            <a:chExt cx="1413586" cy="2184041"/>
          </a:xfrm>
        </p:grpSpPr>
        <p:grpSp>
          <p:nvGrpSpPr>
            <p:cNvPr id="111" name="Group 110"/>
            <p:cNvGrpSpPr/>
            <p:nvPr/>
          </p:nvGrpSpPr>
          <p:grpSpPr>
            <a:xfrm>
              <a:off x="469087" y="90188"/>
              <a:ext cx="1339234" cy="2178267"/>
              <a:chOff x="-717959" y="-2346959"/>
              <a:chExt cx="2719854" cy="3861892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-717959" y="-2274952"/>
                <a:ext cx="2719854" cy="3628037"/>
                <a:chOff x="-717959" y="-2274952"/>
                <a:chExt cx="2719854" cy="3628037"/>
              </a:xfrm>
            </p:grpSpPr>
            <p:grpSp>
              <p:nvGrpSpPr>
                <p:cNvPr id="195" name="Group 194"/>
                <p:cNvGrpSpPr/>
                <p:nvPr/>
              </p:nvGrpSpPr>
              <p:grpSpPr>
                <a:xfrm flipH="1">
                  <a:off x="124203" y="-1047088"/>
                  <a:ext cx="247009" cy="2338913"/>
                  <a:chOff x="4057716" y="2024611"/>
                  <a:chExt cx="166321" cy="710630"/>
                </a:xfrm>
              </p:grpSpPr>
              <p:sp>
                <p:nvSpPr>
                  <p:cNvPr id="236" name="Freeform 235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Freeform 236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Freeform 237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6" name="Group 195"/>
                <p:cNvGrpSpPr/>
                <p:nvPr/>
              </p:nvGrpSpPr>
              <p:grpSpPr>
                <a:xfrm flipH="1">
                  <a:off x="128792" y="-2159586"/>
                  <a:ext cx="247009" cy="2338913"/>
                  <a:chOff x="4057716" y="2024611"/>
                  <a:chExt cx="166321" cy="710630"/>
                </a:xfrm>
              </p:grpSpPr>
              <p:sp>
                <p:nvSpPr>
                  <p:cNvPr id="233" name="Freeform 232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Freeform 233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Freeform 234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" name="Group 196"/>
                <p:cNvGrpSpPr/>
                <p:nvPr/>
              </p:nvGrpSpPr>
              <p:grpSpPr>
                <a:xfrm flipH="1">
                  <a:off x="924432" y="-2153243"/>
                  <a:ext cx="247009" cy="2338913"/>
                  <a:chOff x="4057716" y="2024611"/>
                  <a:chExt cx="166321" cy="710630"/>
                </a:xfrm>
              </p:grpSpPr>
              <p:sp>
                <p:nvSpPr>
                  <p:cNvPr id="230" name="Freeform 229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" name="Group 197"/>
                <p:cNvGrpSpPr/>
                <p:nvPr/>
              </p:nvGrpSpPr>
              <p:grpSpPr>
                <a:xfrm flipH="1">
                  <a:off x="883080" y="-1158008"/>
                  <a:ext cx="247009" cy="2338913"/>
                  <a:chOff x="4057716" y="2024611"/>
                  <a:chExt cx="166321" cy="710630"/>
                </a:xfrm>
              </p:grpSpPr>
              <p:sp>
                <p:nvSpPr>
                  <p:cNvPr id="227" name="Freeform 226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 227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" name="Group 198"/>
                <p:cNvGrpSpPr/>
                <p:nvPr/>
              </p:nvGrpSpPr>
              <p:grpSpPr>
                <a:xfrm flipH="1">
                  <a:off x="1709982" y="-2258356"/>
                  <a:ext cx="247009" cy="3589207"/>
                  <a:chOff x="4057716" y="2024611"/>
                  <a:chExt cx="166321" cy="710630"/>
                </a:xfrm>
              </p:grpSpPr>
              <p:sp>
                <p:nvSpPr>
                  <p:cNvPr id="224" name="Freeform 223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 224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 225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0" name="Group 199"/>
                <p:cNvGrpSpPr/>
                <p:nvPr/>
              </p:nvGrpSpPr>
              <p:grpSpPr>
                <a:xfrm rot="10800000" flipH="1">
                  <a:off x="1754886" y="-2252610"/>
                  <a:ext cx="247009" cy="3589207"/>
                  <a:chOff x="4057716" y="2024611"/>
                  <a:chExt cx="166321" cy="710630"/>
                </a:xfrm>
              </p:grpSpPr>
              <p:sp>
                <p:nvSpPr>
                  <p:cNvPr id="221" name="Freeform 220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Freeform 221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 222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" name="Group 200"/>
                <p:cNvGrpSpPr/>
                <p:nvPr/>
              </p:nvGrpSpPr>
              <p:grpSpPr>
                <a:xfrm flipH="1">
                  <a:off x="-717959" y="-2252610"/>
                  <a:ext cx="247009" cy="3589207"/>
                  <a:chOff x="4057716" y="2024611"/>
                  <a:chExt cx="166321" cy="710630"/>
                </a:xfrm>
              </p:grpSpPr>
              <p:sp>
                <p:nvSpPr>
                  <p:cNvPr id="218" name="Freeform 217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Freeform 219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2" name="Group 201"/>
                <p:cNvGrpSpPr/>
                <p:nvPr/>
              </p:nvGrpSpPr>
              <p:grpSpPr>
                <a:xfrm rot="10800000" flipH="1">
                  <a:off x="-673055" y="-2246864"/>
                  <a:ext cx="247009" cy="3589207"/>
                  <a:chOff x="4057716" y="2024611"/>
                  <a:chExt cx="166321" cy="710630"/>
                </a:xfrm>
              </p:grpSpPr>
              <p:sp>
                <p:nvSpPr>
                  <p:cNvPr id="215" name="Freeform 214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" name="Group 202"/>
                <p:cNvGrpSpPr/>
                <p:nvPr/>
              </p:nvGrpSpPr>
              <p:grpSpPr>
                <a:xfrm flipH="1">
                  <a:off x="131669" y="-96780"/>
                  <a:ext cx="247009" cy="1443020"/>
                  <a:chOff x="4057716" y="2024611"/>
                  <a:chExt cx="166321" cy="710630"/>
                </a:xfrm>
              </p:grpSpPr>
              <p:sp>
                <p:nvSpPr>
                  <p:cNvPr id="212" name="Freeform 211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Freeform 212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Freeform 213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4" name="Group 203"/>
                <p:cNvGrpSpPr/>
                <p:nvPr/>
              </p:nvGrpSpPr>
              <p:grpSpPr>
                <a:xfrm flipH="1">
                  <a:off x="919841" y="-2274952"/>
                  <a:ext cx="195110" cy="1443020"/>
                  <a:chOff x="4057716" y="2024611"/>
                  <a:chExt cx="166321" cy="710630"/>
                </a:xfrm>
              </p:grpSpPr>
              <p:sp>
                <p:nvSpPr>
                  <p:cNvPr id="209" name="Freeform 208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Freeform 209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Freeform 210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" name="Group 204"/>
                <p:cNvGrpSpPr/>
                <p:nvPr/>
              </p:nvGrpSpPr>
              <p:grpSpPr>
                <a:xfrm flipH="1">
                  <a:off x="975422" y="-89935"/>
                  <a:ext cx="195110" cy="1443020"/>
                  <a:chOff x="4057716" y="2024611"/>
                  <a:chExt cx="166321" cy="710630"/>
                </a:xfrm>
              </p:grpSpPr>
              <p:sp>
                <p:nvSpPr>
                  <p:cNvPr id="206" name="Freeform 205"/>
                  <p:cNvSpPr/>
                  <p:nvPr/>
                </p:nvSpPr>
                <p:spPr>
                  <a:xfrm>
                    <a:off x="4057716" y="2024611"/>
                    <a:ext cx="113540" cy="710630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  <a:gd name="connsiteX0" fmla="*/ 54503 w 310328"/>
                      <a:gd name="connsiteY0" fmla="*/ 3477 h 705061"/>
                      <a:gd name="connsiteX1" fmla="*/ 117133 w 310328"/>
                      <a:gd name="connsiteY1" fmla="*/ 103685 h 705061"/>
                      <a:gd name="connsiteX2" fmla="*/ 67029 w 310328"/>
                      <a:gd name="connsiteY2" fmla="*/ 185104 h 705061"/>
                      <a:gd name="connsiteX3" fmla="*/ 163543 w 310328"/>
                      <a:gd name="connsiteY3" fmla="*/ 213440 h 705061"/>
                      <a:gd name="connsiteX4" fmla="*/ 267446 w 310328"/>
                      <a:gd name="connsiteY4" fmla="*/ 304102 h 705061"/>
                      <a:gd name="connsiteX5" fmla="*/ 23188 w 310328"/>
                      <a:gd name="connsiteY5" fmla="*/ 491992 h 705061"/>
                      <a:gd name="connsiteX6" fmla="*/ 41977 w 310328"/>
                      <a:gd name="connsiteY6" fmla="*/ 247734 h 705061"/>
                      <a:gd name="connsiteX7" fmla="*/ 305024 w 310328"/>
                      <a:gd name="connsiteY7" fmla="*/ 485729 h 705061"/>
                      <a:gd name="connsiteX8" fmla="*/ 211079 w 310328"/>
                      <a:gd name="connsiteY8" fmla="*/ 592200 h 705061"/>
                      <a:gd name="connsiteX9" fmla="*/ 123396 w 310328"/>
                      <a:gd name="connsiteY9" fmla="*/ 567148 h 705061"/>
                      <a:gd name="connsiteX10" fmla="*/ 41977 w 310328"/>
                      <a:gd name="connsiteY10" fmla="*/ 629778 h 705061"/>
                      <a:gd name="connsiteX11" fmla="*/ 254920 w 310328"/>
                      <a:gd name="connsiteY11" fmla="*/ 704934 h 705061"/>
                      <a:gd name="connsiteX0" fmla="*/ 47796 w 303621"/>
                      <a:gd name="connsiteY0" fmla="*/ 3477 h 705061"/>
                      <a:gd name="connsiteX1" fmla="*/ 110426 w 303621"/>
                      <a:gd name="connsiteY1" fmla="*/ 103685 h 705061"/>
                      <a:gd name="connsiteX2" fmla="*/ 60322 w 303621"/>
                      <a:gd name="connsiteY2" fmla="*/ 185104 h 705061"/>
                      <a:gd name="connsiteX3" fmla="*/ 156836 w 303621"/>
                      <a:gd name="connsiteY3" fmla="*/ 213440 h 705061"/>
                      <a:gd name="connsiteX4" fmla="*/ 164175 w 303621"/>
                      <a:gd name="connsiteY4" fmla="*/ 324988 h 705061"/>
                      <a:gd name="connsiteX5" fmla="*/ 16481 w 303621"/>
                      <a:gd name="connsiteY5" fmla="*/ 491992 h 705061"/>
                      <a:gd name="connsiteX6" fmla="*/ 35270 w 303621"/>
                      <a:gd name="connsiteY6" fmla="*/ 247734 h 705061"/>
                      <a:gd name="connsiteX7" fmla="*/ 298317 w 303621"/>
                      <a:gd name="connsiteY7" fmla="*/ 485729 h 705061"/>
                      <a:gd name="connsiteX8" fmla="*/ 204372 w 303621"/>
                      <a:gd name="connsiteY8" fmla="*/ 592200 h 705061"/>
                      <a:gd name="connsiteX9" fmla="*/ 116689 w 303621"/>
                      <a:gd name="connsiteY9" fmla="*/ 567148 h 705061"/>
                      <a:gd name="connsiteX10" fmla="*/ 35270 w 303621"/>
                      <a:gd name="connsiteY10" fmla="*/ 629778 h 705061"/>
                      <a:gd name="connsiteX11" fmla="*/ 248213 w 303621"/>
                      <a:gd name="connsiteY11" fmla="*/ 704934 h 705061"/>
                      <a:gd name="connsiteX0" fmla="*/ 31320 w 282382"/>
                      <a:gd name="connsiteY0" fmla="*/ 3477 h 705061"/>
                      <a:gd name="connsiteX1" fmla="*/ 93950 w 282382"/>
                      <a:gd name="connsiteY1" fmla="*/ 103685 h 705061"/>
                      <a:gd name="connsiteX2" fmla="*/ 43846 w 282382"/>
                      <a:gd name="connsiteY2" fmla="*/ 185104 h 705061"/>
                      <a:gd name="connsiteX3" fmla="*/ 140360 w 282382"/>
                      <a:gd name="connsiteY3" fmla="*/ 213440 h 705061"/>
                      <a:gd name="connsiteX4" fmla="*/ 147699 w 282382"/>
                      <a:gd name="connsiteY4" fmla="*/ 324988 h 705061"/>
                      <a:gd name="connsiteX5" fmla="*/ 5 w 282382"/>
                      <a:gd name="connsiteY5" fmla="*/ 491992 h 705061"/>
                      <a:gd name="connsiteX6" fmla="*/ 143255 w 282382"/>
                      <a:gd name="connsiteY6" fmla="*/ 475576 h 705061"/>
                      <a:gd name="connsiteX7" fmla="*/ 281841 w 282382"/>
                      <a:gd name="connsiteY7" fmla="*/ 485729 h 705061"/>
                      <a:gd name="connsiteX8" fmla="*/ 187896 w 282382"/>
                      <a:gd name="connsiteY8" fmla="*/ 592200 h 705061"/>
                      <a:gd name="connsiteX9" fmla="*/ 100213 w 282382"/>
                      <a:gd name="connsiteY9" fmla="*/ 567148 h 705061"/>
                      <a:gd name="connsiteX10" fmla="*/ 18794 w 282382"/>
                      <a:gd name="connsiteY10" fmla="*/ 629778 h 705061"/>
                      <a:gd name="connsiteX11" fmla="*/ 231737 w 282382"/>
                      <a:gd name="connsiteY11" fmla="*/ 704934 h 705061"/>
                      <a:gd name="connsiteX0" fmla="*/ 16478 w 267540"/>
                      <a:gd name="connsiteY0" fmla="*/ 3477 h 705061"/>
                      <a:gd name="connsiteX1" fmla="*/ 79108 w 267540"/>
                      <a:gd name="connsiteY1" fmla="*/ 103685 h 705061"/>
                      <a:gd name="connsiteX2" fmla="*/ 29004 w 267540"/>
                      <a:gd name="connsiteY2" fmla="*/ 185104 h 705061"/>
                      <a:gd name="connsiteX3" fmla="*/ 125518 w 267540"/>
                      <a:gd name="connsiteY3" fmla="*/ 213440 h 705061"/>
                      <a:gd name="connsiteX4" fmla="*/ 132857 w 267540"/>
                      <a:gd name="connsiteY4" fmla="*/ 324988 h 705061"/>
                      <a:gd name="connsiteX5" fmla="*/ 49539 w 267540"/>
                      <a:gd name="connsiteY5" fmla="*/ 398957 h 705061"/>
                      <a:gd name="connsiteX6" fmla="*/ 128413 w 267540"/>
                      <a:gd name="connsiteY6" fmla="*/ 475576 h 705061"/>
                      <a:gd name="connsiteX7" fmla="*/ 266999 w 267540"/>
                      <a:gd name="connsiteY7" fmla="*/ 485729 h 705061"/>
                      <a:gd name="connsiteX8" fmla="*/ 173054 w 267540"/>
                      <a:gd name="connsiteY8" fmla="*/ 592200 h 705061"/>
                      <a:gd name="connsiteX9" fmla="*/ 85371 w 267540"/>
                      <a:gd name="connsiteY9" fmla="*/ 567148 h 705061"/>
                      <a:gd name="connsiteX10" fmla="*/ 3952 w 267540"/>
                      <a:gd name="connsiteY10" fmla="*/ 629778 h 705061"/>
                      <a:gd name="connsiteX11" fmla="*/ 216895 w 267540"/>
                      <a:gd name="connsiteY11" fmla="*/ 704934 h 705061"/>
                      <a:gd name="connsiteX0" fmla="*/ 16478 w 216895"/>
                      <a:gd name="connsiteY0" fmla="*/ 3477 h 705061"/>
                      <a:gd name="connsiteX1" fmla="*/ 79108 w 216895"/>
                      <a:gd name="connsiteY1" fmla="*/ 103685 h 705061"/>
                      <a:gd name="connsiteX2" fmla="*/ 29004 w 216895"/>
                      <a:gd name="connsiteY2" fmla="*/ 185104 h 705061"/>
                      <a:gd name="connsiteX3" fmla="*/ 125518 w 216895"/>
                      <a:gd name="connsiteY3" fmla="*/ 213440 h 705061"/>
                      <a:gd name="connsiteX4" fmla="*/ 132857 w 216895"/>
                      <a:gd name="connsiteY4" fmla="*/ 324988 h 705061"/>
                      <a:gd name="connsiteX5" fmla="*/ 49539 w 216895"/>
                      <a:gd name="connsiteY5" fmla="*/ 398957 h 705061"/>
                      <a:gd name="connsiteX6" fmla="*/ 128413 w 216895"/>
                      <a:gd name="connsiteY6" fmla="*/ 475576 h 705061"/>
                      <a:gd name="connsiteX7" fmla="*/ 176872 w 216895"/>
                      <a:gd name="connsiteY7" fmla="*/ 527501 h 705061"/>
                      <a:gd name="connsiteX8" fmla="*/ 173054 w 216895"/>
                      <a:gd name="connsiteY8" fmla="*/ 592200 h 705061"/>
                      <a:gd name="connsiteX9" fmla="*/ 85371 w 216895"/>
                      <a:gd name="connsiteY9" fmla="*/ 567148 h 705061"/>
                      <a:gd name="connsiteX10" fmla="*/ 3952 w 216895"/>
                      <a:gd name="connsiteY10" fmla="*/ 629778 h 705061"/>
                      <a:gd name="connsiteX11" fmla="*/ 216895 w 216895"/>
                      <a:gd name="connsiteY11" fmla="*/ 704934 h 705061"/>
                      <a:gd name="connsiteX0" fmla="*/ 13115 w 213532"/>
                      <a:gd name="connsiteY0" fmla="*/ 3477 h 705042"/>
                      <a:gd name="connsiteX1" fmla="*/ 75745 w 213532"/>
                      <a:gd name="connsiteY1" fmla="*/ 103685 h 705042"/>
                      <a:gd name="connsiteX2" fmla="*/ 25641 w 213532"/>
                      <a:gd name="connsiteY2" fmla="*/ 185104 h 705042"/>
                      <a:gd name="connsiteX3" fmla="*/ 122155 w 213532"/>
                      <a:gd name="connsiteY3" fmla="*/ 213440 h 705042"/>
                      <a:gd name="connsiteX4" fmla="*/ 129494 w 213532"/>
                      <a:gd name="connsiteY4" fmla="*/ 324988 h 705042"/>
                      <a:gd name="connsiteX5" fmla="*/ 46176 w 213532"/>
                      <a:gd name="connsiteY5" fmla="*/ 398957 h 705042"/>
                      <a:gd name="connsiteX6" fmla="*/ 125050 w 213532"/>
                      <a:gd name="connsiteY6" fmla="*/ 475576 h 705042"/>
                      <a:gd name="connsiteX7" fmla="*/ 173509 w 213532"/>
                      <a:gd name="connsiteY7" fmla="*/ 527501 h 705042"/>
                      <a:gd name="connsiteX8" fmla="*/ 169691 w 213532"/>
                      <a:gd name="connsiteY8" fmla="*/ 592200 h 705042"/>
                      <a:gd name="connsiteX9" fmla="*/ 150676 w 213532"/>
                      <a:gd name="connsiteY9" fmla="*/ 629805 h 705042"/>
                      <a:gd name="connsiteX10" fmla="*/ 589 w 213532"/>
                      <a:gd name="connsiteY10" fmla="*/ 629778 h 705042"/>
                      <a:gd name="connsiteX11" fmla="*/ 213532 w 213532"/>
                      <a:gd name="connsiteY11" fmla="*/ 704934 h 705042"/>
                      <a:gd name="connsiteX0" fmla="*/ 0 w 200417"/>
                      <a:gd name="connsiteY0" fmla="*/ 3477 h 705366"/>
                      <a:gd name="connsiteX1" fmla="*/ 62630 w 200417"/>
                      <a:gd name="connsiteY1" fmla="*/ 103685 h 705366"/>
                      <a:gd name="connsiteX2" fmla="*/ 12526 w 200417"/>
                      <a:gd name="connsiteY2" fmla="*/ 185104 h 705366"/>
                      <a:gd name="connsiteX3" fmla="*/ 109040 w 200417"/>
                      <a:gd name="connsiteY3" fmla="*/ 213440 h 705366"/>
                      <a:gd name="connsiteX4" fmla="*/ 116379 w 200417"/>
                      <a:gd name="connsiteY4" fmla="*/ 324988 h 705366"/>
                      <a:gd name="connsiteX5" fmla="*/ 33061 w 200417"/>
                      <a:gd name="connsiteY5" fmla="*/ 398957 h 705366"/>
                      <a:gd name="connsiteX6" fmla="*/ 111935 w 200417"/>
                      <a:gd name="connsiteY6" fmla="*/ 475576 h 705366"/>
                      <a:gd name="connsiteX7" fmla="*/ 160394 w 200417"/>
                      <a:gd name="connsiteY7" fmla="*/ 527501 h 705366"/>
                      <a:gd name="connsiteX8" fmla="*/ 156576 w 200417"/>
                      <a:gd name="connsiteY8" fmla="*/ 592200 h 705366"/>
                      <a:gd name="connsiteX9" fmla="*/ 137561 w 200417"/>
                      <a:gd name="connsiteY9" fmla="*/ 629805 h 705366"/>
                      <a:gd name="connsiteX10" fmla="*/ 122664 w 200417"/>
                      <a:gd name="connsiteY10" fmla="*/ 681043 h 705366"/>
                      <a:gd name="connsiteX11" fmla="*/ 200417 w 200417"/>
                      <a:gd name="connsiteY11" fmla="*/ 704934 h 705366"/>
                      <a:gd name="connsiteX0" fmla="*/ 0 w 163572"/>
                      <a:gd name="connsiteY0" fmla="*/ 3477 h 710969"/>
                      <a:gd name="connsiteX1" fmla="*/ 62630 w 163572"/>
                      <a:gd name="connsiteY1" fmla="*/ 103685 h 710969"/>
                      <a:gd name="connsiteX2" fmla="*/ 12526 w 163572"/>
                      <a:gd name="connsiteY2" fmla="*/ 185104 h 710969"/>
                      <a:gd name="connsiteX3" fmla="*/ 109040 w 163572"/>
                      <a:gd name="connsiteY3" fmla="*/ 213440 h 710969"/>
                      <a:gd name="connsiteX4" fmla="*/ 116379 w 163572"/>
                      <a:gd name="connsiteY4" fmla="*/ 324988 h 710969"/>
                      <a:gd name="connsiteX5" fmla="*/ 33061 w 163572"/>
                      <a:gd name="connsiteY5" fmla="*/ 398957 h 710969"/>
                      <a:gd name="connsiteX6" fmla="*/ 111935 w 163572"/>
                      <a:gd name="connsiteY6" fmla="*/ 475576 h 710969"/>
                      <a:gd name="connsiteX7" fmla="*/ 160394 w 163572"/>
                      <a:gd name="connsiteY7" fmla="*/ 527501 h 710969"/>
                      <a:gd name="connsiteX8" fmla="*/ 156576 w 163572"/>
                      <a:gd name="connsiteY8" fmla="*/ 592200 h 710969"/>
                      <a:gd name="connsiteX9" fmla="*/ 137561 w 163572"/>
                      <a:gd name="connsiteY9" fmla="*/ 629805 h 710969"/>
                      <a:gd name="connsiteX10" fmla="*/ 122664 w 163572"/>
                      <a:gd name="connsiteY10" fmla="*/ 681043 h 710969"/>
                      <a:gd name="connsiteX11" fmla="*/ 125311 w 163572"/>
                      <a:gd name="connsiteY11" fmla="*/ 710630 h 710969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22664 w 163572"/>
                      <a:gd name="connsiteY10" fmla="*/ 681043 h 710630"/>
                      <a:gd name="connsiteX11" fmla="*/ 125311 w 163572"/>
                      <a:gd name="connsiteY11" fmla="*/ 710630 h 710630"/>
                      <a:gd name="connsiteX0" fmla="*/ 0 w 163572"/>
                      <a:gd name="connsiteY0" fmla="*/ 3477 h 710630"/>
                      <a:gd name="connsiteX1" fmla="*/ 62630 w 163572"/>
                      <a:gd name="connsiteY1" fmla="*/ 103685 h 710630"/>
                      <a:gd name="connsiteX2" fmla="*/ 12526 w 163572"/>
                      <a:gd name="connsiteY2" fmla="*/ 185104 h 710630"/>
                      <a:gd name="connsiteX3" fmla="*/ 109040 w 163572"/>
                      <a:gd name="connsiteY3" fmla="*/ 213440 h 710630"/>
                      <a:gd name="connsiteX4" fmla="*/ 116379 w 163572"/>
                      <a:gd name="connsiteY4" fmla="*/ 324988 h 710630"/>
                      <a:gd name="connsiteX5" fmla="*/ 33061 w 163572"/>
                      <a:gd name="connsiteY5" fmla="*/ 398957 h 710630"/>
                      <a:gd name="connsiteX6" fmla="*/ 111935 w 163572"/>
                      <a:gd name="connsiteY6" fmla="*/ 475576 h 710630"/>
                      <a:gd name="connsiteX7" fmla="*/ 160394 w 163572"/>
                      <a:gd name="connsiteY7" fmla="*/ 527501 h 710630"/>
                      <a:gd name="connsiteX8" fmla="*/ 156576 w 163572"/>
                      <a:gd name="connsiteY8" fmla="*/ 592200 h 710630"/>
                      <a:gd name="connsiteX9" fmla="*/ 137561 w 163572"/>
                      <a:gd name="connsiteY9" fmla="*/ 629805 h 710630"/>
                      <a:gd name="connsiteX10" fmla="*/ 141977 w 163572"/>
                      <a:gd name="connsiteY10" fmla="*/ 663955 h 710630"/>
                      <a:gd name="connsiteX11" fmla="*/ 125311 w 163572"/>
                      <a:gd name="connsiteY11" fmla="*/ 710630 h 71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3572" h="710630">
                        <a:moveTo>
                          <a:pt x="0" y="3477"/>
                        </a:moveTo>
                        <a:cubicBezTo>
                          <a:pt x="68893" y="-18966"/>
                          <a:pt x="60542" y="73414"/>
                          <a:pt x="62630" y="103685"/>
                        </a:cubicBezTo>
                        <a:cubicBezTo>
                          <a:pt x="64718" y="133956"/>
                          <a:pt x="4791" y="166812"/>
                          <a:pt x="12526" y="185104"/>
                        </a:cubicBezTo>
                        <a:cubicBezTo>
                          <a:pt x="20261" y="203396"/>
                          <a:pt x="91731" y="190126"/>
                          <a:pt x="109040" y="213440"/>
                        </a:cubicBezTo>
                        <a:cubicBezTo>
                          <a:pt x="126349" y="236754"/>
                          <a:pt x="129042" y="294068"/>
                          <a:pt x="116379" y="324988"/>
                        </a:cubicBezTo>
                        <a:cubicBezTo>
                          <a:pt x="103716" y="355908"/>
                          <a:pt x="33802" y="373859"/>
                          <a:pt x="33061" y="398957"/>
                        </a:cubicBezTo>
                        <a:cubicBezTo>
                          <a:pt x="32320" y="424055"/>
                          <a:pt x="90713" y="454152"/>
                          <a:pt x="111935" y="475576"/>
                        </a:cubicBezTo>
                        <a:cubicBezTo>
                          <a:pt x="133157" y="497000"/>
                          <a:pt x="152954" y="508064"/>
                          <a:pt x="160394" y="527501"/>
                        </a:cubicBezTo>
                        <a:cubicBezTo>
                          <a:pt x="167834" y="546938"/>
                          <a:pt x="160382" y="575149"/>
                          <a:pt x="156576" y="592200"/>
                        </a:cubicBezTo>
                        <a:cubicBezTo>
                          <a:pt x="152771" y="609251"/>
                          <a:pt x="139994" y="617846"/>
                          <a:pt x="137561" y="629805"/>
                        </a:cubicBezTo>
                        <a:cubicBezTo>
                          <a:pt x="135128" y="641764"/>
                          <a:pt x="144019" y="650484"/>
                          <a:pt x="141977" y="663955"/>
                        </a:cubicBezTo>
                        <a:cubicBezTo>
                          <a:pt x="139935" y="677426"/>
                          <a:pt x="152808" y="662498"/>
                          <a:pt x="125311" y="710630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 206"/>
                  <p:cNvSpPr/>
                  <p:nvPr/>
                </p:nvSpPr>
                <p:spPr>
                  <a:xfrm>
                    <a:off x="4103438" y="2028089"/>
                    <a:ext cx="120599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  <a:gd name="connsiteX0" fmla="*/ 144050 w 205971"/>
                      <a:gd name="connsiteY0" fmla="*/ 0 h 695194"/>
                      <a:gd name="connsiteX1" fmla="*/ 1 w 205971"/>
                      <a:gd name="connsiteY1" fmla="*/ 150312 h 695194"/>
                      <a:gd name="connsiteX2" fmla="*/ 145723 w 205971"/>
                      <a:gd name="connsiteY2" fmla="*/ 211782 h 695194"/>
                      <a:gd name="connsiteX3" fmla="*/ 175365 w 205971"/>
                      <a:gd name="connsiteY3" fmla="*/ 363255 h 695194"/>
                      <a:gd name="connsiteX4" fmla="*/ 137787 w 205971"/>
                      <a:gd name="connsiteY4" fmla="*/ 319414 h 695194"/>
                      <a:gd name="connsiteX5" fmla="*/ 18790 w 205971"/>
                      <a:gd name="connsiteY5" fmla="*/ 457200 h 695194"/>
                      <a:gd name="connsiteX6" fmla="*/ 200417 w 205971"/>
                      <a:gd name="connsiteY6" fmla="*/ 607512 h 695194"/>
                      <a:gd name="connsiteX7" fmla="*/ 162839 w 205971"/>
                      <a:gd name="connsiteY7" fmla="*/ 695194 h 695194"/>
                      <a:gd name="connsiteX8" fmla="*/ 162839 w 205971"/>
                      <a:gd name="connsiteY8" fmla="*/ 695194 h 695194"/>
                      <a:gd name="connsiteX0" fmla="*/ 125998 w 187919"/>
                      <a:gd name="connsiteY0" fmla="*/ 0 h 695194"/>
                      <a:gd name="connsiteX1" fmla="*/ 63492 w 187919"/>
                      <a:gd name="connsiteY1" fmla="*/ 116136 h 695194"/>
                      <a:gd name="connsiteX2" fmla="*/ 127671 w 187919"/>
                      <a:gd name="connsiteY2" fmla="*/ 211782 h 695194"/>
                      <a:gd name="connsiteX3" fmla="*/ 157313 w 187919"/>
                      <a:gd name="connsiteY3" fmla="*/ 363255 h 695194"/>
                      <a:gd name="connsiteX4" fmla="*/ 119735 w 187919"/>
                      <a:gd name="connsiteY4" fmla="*/ 319414 h 695194"/>
                      <a:gd name="connsiteX5" fmla="*/ 738 w 187919"/>
                      <a:gd name="connsiteY5" fmla="*/ 457200 h 695194"/>
                      <a:gd name="connsiteX6" fmla="*/ 182365 w 187919"/>
                      <a:gd name="connsiteY6" fmla="*/ 607512 h 695194"/>
                      <a:gd name="connsiteX7" fmla="*/ 144787 w 187919"/>
                      <a:gd name="connsiteY7" fmla="*/ 695194 h 695194"/>
                      <a:gd name="connsiteX8" fmla="*/ 144787 w 187919"/>
                      <a:gd name="connsiteY8" fmla="*/ 695194 h 695194"/>
                      <a:gd name="connsiteX0" fmla="*/ 126605 w 188526"/>
                      <a:gd name="connsiteY0" fmla="*/ 0 h 695194"/>
                      <a:gd name="connsiteX1" fmla="*/ 64099 w 188526"/>
                      <a:gd name="connsiteY1" fmla="*/ 116136 h 695194"/>
                      <a:gd name="connsiteX2" fmla="*/ 128278 w 188526"/>
                      <a:gd name="connsiteY2" fmla="*/ 211782 h 695194"/>
                      <a:gd name="connsiteX3" fmla="*/ 157920 w 188526"/>
                      <a:gd name="connsiteY3" fmla="*/ 363255 h 695194"/>
                      <a:gd name="connsiteX4" fmla="*/ 103175 w 188526"/>
                      <a:gd name="connsiteY4" fmla="*/ 418146 h 695194"/>
                      <a:gd name="connsiteX5" fmla="*/ 1345 w 188526"/>
                      <a:gd name="connsiteY5" fmla="*/ 457200 h 695194"/>
                      <a:gd name="connsiteX6" fmla="*/ 182972 w 188526"/>
                      <a:gd name="connsiteY6" fmla="*/ 607512 h 695194"/>
                      <a:gd name="connsiteX7" fmla="*/ 145394 w 188526"/>
                      <a:gd name="connsiteY7" fmla="*/ 695194 h 695194"/>
                      <a:gd name="connsiteX8" fmla="*/ 145394 w 188526"/>
                      <a:gd name="connsiteY8" fmla="*/ 695194 h 695194"/>
                      <a:gd name="connsiteX0" fmla="*/ 64221 w 120599"/>
                      <a:gd name="connsiteY0" fmla="*/ 0 h 695194"/>
                      <a:gd name="connsiteX1" fmla="*/ 1715 w 120599"/>
                      <a:gd name="connsiteY1" fmla="*/ 116136 h 695194"/>
                      <a:gd name="connsiteX2" fmla="*/ 65894 w 120599"/>
                      <a:gd name="connsiteY2" fmla="*/ 211782 h 695194"/>
                      <a:gd name="connsiteX3" fmla="*/ 95536 w 120599"/>
                      <a:gd name="connsiteY3" fmla="*/ 363255 h 695194"/>
                      <a:gd name="connsiteX4" fmla="*/ 40791 w 120599"/>
                      <a:gd name="connsiteY4" fmla="*/ 418146 h 695194"/>
                      <a:gd name="connsiteX5" fmla="*/ 78443 w 120599"/>
                      <a:gd name="connsiteY5" fmla="*/ 504667 h 695194"/>
                      <a:gd name="connsiteX6" fmla="*/ 120588 w 120599"/>
                      <a:gd name="connsiteY6" fmla="*/ 607512 h 695194"/>
                      <a:gd name="connsiteX7" fmla="*/ 83010 w 120599"/>
                      <a:gd name="connsiteY7" fmla="*/ 695194 h 695194"/>
                      <a:gd name="connsiteX8" fmla="*/ 83010 w 120599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599" h="695194">
                        <a:moveTo>
                          <a:pt x="64221" y="0"/>
                        </a:moveTo>
                        <a:cubicBezTo>
                          <a:pt x="-15633" y="53235"/>
                          <a:pt x="1436" y="80839"/>
                          <a:pt x="1715" y="116136"/>
                        </a:cubicBezTo>
                        <a:cubicBezTo>
                          <a:pt x="1994" y="151433"/>
                          <a:pt x="50257" y="170596"/>
                          <a:pt x="65894" y="211782"/>
                        </a:cubicBezTo>
                        <a:cubicBezTo>
                          <a:pt x="81531" y="252969"/>
                          <a:pt x="99720" y="328861"/>
                          <a:pt x="95536" y="363255"/>
                        </a:cubicBezTo>
                        <a:cubicBezTo>
                          <a:pt x="91352" y="397649"/>
                          <a:pt x="43640" y="394577"/>
                          <a:pt x="40791" y="418146"/>
                        </a:cubicBezTo>
                        <a:cubicBezTo>
                          <a:pt x="37942" y="441715"/>
                          <a:pt x="65143" y="473106"/>
                          <a:pt x="78443" y="504667"/>
                        </a:cubicBezTo>
                        <a:cubicBezTo>
                          <a:pt x="91743" y="536228"/>
                          <a:pt x="119827" y="575758"/>
                          <a:pt x="120588" y="607512"/>
                        </a:cubicBezTo>
                        <a:cubicBezTo>
                          <a:pt x="121349" y="639266"/>
                          <a:pt x="83010" y="695194"/>
                          <a:pt x="83010" y="695194"/>
                        </a:cubicBezTo>
                        <a:lnTo>
                          <a:pt x="83010" y="695194"/>
                        </a:ln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 207"/>
                  <p:cNvSpPr/>
                  <p:nvPr/>
                </p:nvSpPr>
                <p:spPr>
                  <a:xfrm>
                    <a:off x="4094111" y="2043844"/>
                    <a:ext cx="115004" cy="691397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73217 w 255277"/>
                      <a:gd name="connsiteY4" fmla="*/ 224678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  <a:gd name="connsiteX0" fmla="*/ 164462 w 223965"/>
                      <a:gd name="connsiteY0" fmla="*/ 0 h 695194"/>
                      <a:gd name="connsiteX1" fmla="*/ 64254 w 223965"/>
                      <a:gd name="connsiteY1" fmla="*/ 62630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64462 w 223965"/>
                      <a:gd name="connsiteY0" fmla="*/ 0 h 695194"/>
                      <a:gd name="connsiteX1" fmla="*/ 120047 w 223965"/>
                      <a:gd name="connsiteY1" fmla="*/ 24656 h 695194"/>
                      <a:gd name="connsiteX2" fmla="*/ 131250 w 223965"/>
                      <a:gd name="connsiteY2" fmla="*/ 67336 h 695194"/>
                      <a:gd name="connsiteX3" fmla="*/ 145673 w 223965"/>
                      <a:gd name="connsiteY3" fmla="*/ 87682 h 695194"/>
                      <a:gd name="connsiteX4" fmla="*/ 141905 w 223965"/>
                      <a:gd name="connsiteY4" fmla="*/ 224678 h 695194"/>
                      <a:gd name="connsiteX5" fmla="*/ 51728 w 223965"/>
                      <a:gd name="connsiteY5" fmla="*/ 356992 h 695194"/>
                      <a:gd name="connsiteX6" fmla="*/ 176988 w 223965"/>
                      <a:gd name="connsiteY6" fmla="*/ 563671 h 695194"/>
                      <a:gd name="connsiteX7" fmla="*/ 214567 w 223965"/>
                      <a:gd name="connsiteY7" fmla="*/ 294362 h 695194"/>
                      <a:gd name="connsiteX8" fmla="*/ 14150 w 223965"/>
                      <a:gd name="connsiteY8" fmla="*/ 501041 h 695194"/>
                      <a:gd name="connsiteX9" fmla="*/ 32939 w 223965"/>
                      <a:gd name="connsiteY9" fmla="*/ 594986 h 695194"/>
                      <a:gd name="connsiteX10" fmla="*/ 164462 w 223965"/>
                      <a:gd name="connsiteY10" fmla="*/ 601249 h 695194"/>
                      <a:gd name="connsiteX11" fmla="*/ 133147 w 223965"/>
                      <a:gd name="connsiteY11" fmla="*/ 695194 h 695194"/>
                      <a:gd name="connsiteX0" fmla="*/ 154925 w 167778"/>
                      <a:gd name="connsiteY0" fmla="*/ 0 h 695194"/>
                      <a:gd name="connsiteX1" fmla="*/ 110510 w 167778"/>
                      <a:gd name="connsiteY1" fmla="*/ 24656 h 695194"/>
                      <a:gd name="connsiteX2" fmla="*/ 121713 w 167778"/>
                      <a:gd name="connsiteY2" fmla="*/ 67336 h 695194"/>
                      <a:gd name="connsiteX3" fmla="*/ 136136 w 167778"/>
                      <a:gd name="connsiteY3" fmla="*/ 87682 h 695194"/>
                      <a:gd name="connsiteX4" fmla="*/ 132368 w 167778"/>
                      <a:gd name="connsiteY4" fmla="*/ 224678 h 695194"/>
                      <a:gd name="connsiteX5" fmla="*/ 42191 w 167778"/>
                      <a:gd name="connsiteY5" fmla="*/ 356992 h 695194"/>
                      <a:gd name="connsiteX6" fmla="*/ 167451 w 167778"/>
                      <a:gd name="connsiteY6" fmla="*/ 563671 h 695194"/>
                      <a:gd name="connsiteX7" fmla="*/ 76277 w 167778"/>
                      <a:gd name="connsiteY7" fmla="*/ 478535 h 695194"/>
                      <a:gd name="connsiteX8" fmla="*/ 4613 w 167778"/>
                      <a:gd name="connsiteY8" fmla="*/ 501041 h 695194"/>
                      <a:gd name="connsiteX9" fmla="*/ 23402 w 167778"/>
                      <a:gd name="connsiteY9" fmla="*/ 594986 h 695194"/>
                      <a:gd name="connsiteX10" fmla="*/ 154925 w 167778"/>
                      <a:gd name="connsiteY10" fmla="*/ 601249 h 695194"/>
                      <a:gd name="connsiteX11" fmla="*/ 123610 w 167778"/>
                      <a:gd name="connsiteY11" fmla="*/ 695194 h 695194"/>
                      <a:gd name="connsiteX0" fmla="*/ 154925 w 158453"/>
                      <a:gd name="connsiteY0" fmla="*/ 0 h 695194"/>
                      <a:gd name="connsiteX1" fmla="*/ 110510 w 158453"/>
                      <a:gd name="connsiteY1" fmla="*/ 24656 h 695194"/>
                      <a:gd name="connsiteX2" fmla="*/ 121713 w 158453"/>
                      <a:gd name="connsiteY2" fmla="*/ 67336 h 695194"/>
                      <a:gd name="connsiteX3" fmla="*/ 136136 w 158453"/>
                      <a:gd name="connsiteY3" fmla="*/ 87682 h 695194"/>
                      <a:gd name="connsiteX4" fmla="*/ 132368 w 158453"/>
                      <a:gd name="connsiteY4" fmla="*/ 224678 h 695194"/>
                      <a:gd name="connsiteX5" fmla="*/ 42191 w 158453"/>
                      <a:gd name="connsiteY5" fmla="*/ 356992 h 695194"/>
                      <a:gd name="connsiteX6" fmla="*/ 85908 w 158453"/>
                      <a:gd name="connsiteY6" fmla="*/ 413675 h 695194"/>
                      <a:gd name="connsiteX7" fmla="*/ 76277 w 158453"/>
                      <a:gd name="connsiteY7" fmla="*/ 478535 h 695194"/>
                      <a:gd name="connsiteX8" fmla="*/ 4613 w 158453"/>
                      <a:gd name="connsiteY8" fmla="*/ 501041 h 695194"/>
                      <a:gd name="connsiteX9" fmla="*/ 23402 w 158453"/>
                      <a:gd name="connsiteY9" fmla="*/ 594986 h 695194"/>
                      <a:gd name="connsiteX10" fmla="*/ 154925 w 158453"/>
                      <a:gd name="connsiteY10" fmla="*/ 601249 h 695194"/>
                      <a:gd name="connsiteX11" fmla="*/ 123610 w 158453"/>
                      <a:gd name="connsiteY11" fmla="*/ 695194 h 695194"/>
                      <a:gd name="connsiteX0" fmla="*/ 132239 w 135767"/>
                      <a:gd name="connsiteY0" fmla="*/ 0 h 695194"/>
                      <a:gd name="connsiteX1" fmla="*/ 87824 w 135767"/>
                      <a:gd name="connsiteY1" fmla="*/ 24656 h 695194"/>
                      <a:gd name="connsiteX2" fmla="*/ 99027 w 135767"/>
                      <a:gd name="connsiteY2" fmla="*/ 67336 h 695194"/>
                      <a:gd name="connsiteX3" fmla="*/ 113450 w 135767"/>
                      <a:gd name="connsiteY3" fmla="*/ 87682 h 695194"/>
                      <a:gd name="connsiteX4" fmla="*/ 109682 w 135767"/>
                      <a:gd name="connsiteY4" fmla="*/ 224678 h 695194"/>
                      <a:gd name="connsiteX5" fmla="*/ 19505 w 135767"/>
                      <a:gd name="connsiteY5" fmla="*/ 356992 h 695194"/>
                      <a:gd name="connsiteX6" fmla="*/ 63222 w 135767"/>
                      <a:gd name="connsiteY6" fmla="*/ 413675 h 695194"/>
                      <a:gd name="connsiteX7" fmla="*/ 53591 w 135767"/>
                      <a:gd name="connsiteY7" fmla="*/ 478535 h 695194"/>
                      <a:gd name="connsiteX8" fmla="*/ 78491 w 135767"/>
                      <a:gd name="connsiteY8" fmla="*/ 540913 h 695194"/>
                      <a:gd name="connsiteX9" fmla="*/ 716 w 135767"/>
                      <a:gd name="connsiteY9" fmla="*/ 594986 h 695194"/>
                      <a:gd name="connsiteX10" fmla="*/ 132239 w 135767"/>
                      <a:gd name="connsiteY10" fmla="*/ 601249 h 695194"/>
                      <a:gd name="connsiteX11" fmla="*/ 100924 w 135767"/>
                      <a:gd name="connsiteY11" fmla="*/ 695194 h 695194"/>
                      <a:gd name="connsiteX0" fmla="*/ 131783 w 131783"/>
                      <a:gd name="connsiteY0" fmla="*/ 0 h 695194"/>
                      <a:gd name="connsiteX1" fmla="*/ 87368 w 131783"/>
                      <a:gd name="connsiteY1" fmla="*/ 24656 h 695194"/>
                      <a:gd name="connsiteX2" fmla="*/ 98571 w 131783"/>
                      <a:gd name="connsiteY2" fmla="*/ 67336 h 695194"/>
                      <a:gd name="connsiteX3" fmla="*/ 112994 w 131783"/>
                      <a:gd name="connsiteY3" fmla="*/ 87682 h 695194"/>
                      <a:gd name="connsiteX4" fmla="*/ 109226 w 131783"/>
                      <a:gd name="connsiteY4" fmla="*/ 224678 h 695194"/>
                      <a:gd name="connsiteX5" fmla="*/ 19049 w 131783"/>
                      <a:gd name="connsiteY5" fmla="*/ 356992 h 695194"/>
                      <a:gd name="connsiteX6" fmla="*/ 62766 w 131783"/>
                      <a:gd name="connsiteY6" fmla="*/ 413675 h 695194"/>
                      <a:gd name="connsiteX7" fmla="*/ 53135 w 131783"/>
                      <a:gd name="connsiteY7" fmla="*/ 478535 h 695194"/>
                      <a:gd name="connsiteX8" fmla="*/ 78035 w 131783"/>
                      <a:gd name="connsiteY8" fmla="*/ 540913 h 695194"/>
                      <a:gd name="connsiteX9" fmla="*/ 260 w 131783"/>
                      <a:gd name="connsiteY9" fmla="*/ 594986 h 695194"/>
                      <a:gd name="connsiteX10" fmla="*/ 54531 w 131783"/>
                      <a:gd name="connsiteY10" fmla="*/ 646818 h 695194"/>
                      <a:gd name="connsiteX11" fmla="*/ 100468 w 131783"/>
                      <a:gd name="connsiteY11" fmla="*/ 695194 h 695194"/>
                      <a:gd name="connsiteX0" fmla="*/ 131722 w 131722"/>
                      <a:gd name="connsiteY0" fmla="*/ 0 h 691397"/>
                      <a:gd name="connsiteX1" fmla="*/ 87307 w 131722"/>
                      <a:gd name="connsiteY1" fmla="*/ 24656 h 691397"/>
                      <a:gd name="connsiteX2" fmla="*/ 98510 w 131722"/>
                      <a:gd name="connsiteY2" fmla="*/ 67336 h 691397"/>
                      <a:gd name="connsiteX3" fmla="*/ 112933 w 131722"/>
                      <a:gd name="connsiteY3" fmla="*/ 87682 h 691397"/>
                      <a:gd name="connsiteX4" fmla="*/ 109165 w 131722"/>
                      <a:gd name="connsiteY4" fmla="*/ 224678 h 691397"/>
                      <a:gd name="connsiteX5" fmla="*/ 18988 w 131722"/>
                      <a:gd name="connsiteY5" fmla="*/ 356992 h 691397"/>
                      <a:gd name="connsiteX6" fmla="*/ 62705 w 131722"/>
                      <a:gd name="connsiteY6" fmla="*/ 413675 h 691397"/>
                      <a:gd name="connsiteX7" fmla="*/ 53074 w 131722"/>
                      <a:gd name="connsiteY7" fmla="*/ 478535 h 691397"/>
                      <a:gd name="connsiteX8" fmla="*/ 77974 w 131722"/>
                      <a:gd name="connsiteY8" fmla="*/ 540913 h 691397"/>
                      <a:gd name="connsiteX9" fmla="*/ 199 w 131722"/>
                      <a:gd name="connsiteY9" fmla="*/ 594986 h 691397"/>
                      <a:gd name="connsiteX10" fmla="*/ 54470 w 131722"/>
                      <a:gd name="connsiteY10" fmla="*/ 646818 h 691397"/>
                      <a:gd name="connsiteX11" fmla="*/ 16718 w 131722"/>
                      <a:gd name="connsiteY11" fmla="*/ 691397 h 691397"/>
                      <a:gd name="connsiteX0" fmla="*/ 115004 w 115004"/>
                      <a:gd name="connsiteY0" fmla="*/ 0 h 691397"/>
                      <a:gd name="connsiteX1" fmla="*/ 70589 w 115004"/>
                      <a:gd name="connsiteY1" fmla="*/ 24656 h 691397"/>
                      <a:gd name="connsiteX2" fmla="*/ 81792 w 115004"/>
                      <a:gd name="connsiteY2" fmla="*/ 67336 h 691397"/>
                      <a:gd name="connsiteX3" fmla="*/ 96215 w 115004"/>
                      <a:gd name="connsiteY3" fmla="*/ 87682 h 691397"/>
                      <a:gd name="connsiteX4" fmla="*/ 92447 w 115004"/>
                      <a:gd name="connsiteY4" fmla="*/ 224678 h 691397"/>
                      <a:gd name="connsiteX5" fmla="*/ 2270 w 115004"/>
                      <a:gd name="connsiteY5" fmla="*/ 356992 h 691397"/>
                      <a:gd name="connsiteX6" fmla="*/ 45987 w 115004"/>
                      <a:gd name="connsiteY6" fmla="*/ 413675 h 691397"/>
                      <a:gd name="connsiteX7" fmla="*/ 36356 w 115004"/>
                      <a:gd name="connsiteY7" fmla="*/ 478535 h 691397"/>
                      <a:gd name="connsiteX8" fmla="*/ 61256 w 115004"/>
                      <a:gd name="connsiteY8" fmla="*/ 540913 h 691397"/>
                      <a:gd name="connsiteX9" fmla="*/ 30690 w 115004"/>
                      <a:gd name="connsiteY9" fmla="*/ 600682 h 691397"/>
                      <a:gd name="connsiteX10" fmla="*/ 37752 w 115004"/>
                      <a:gd name="connsiteY10" fmla="*/ 646818 h 691397"/>
                      <a:gd name="connsiteX11" fmla="*/ 0 w 115004"/>
                      <a:gd name="connsiteY11" fmla="*/ 691397 h 69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5004" h="691397">
                        <a:moveTo>
                          <a:pt x="115004" y="0"/>
                        </a:moveTo>
                        <a:cubicBezTo>
                          <a:pt x="81079" y="18267"/>
                          <a:pt x="76124" y="13433"/>
                          <a:pt x="70589" y="24656"/>
                        </a:cubicBezTo>
                        <a:cubicBezTo>
                          <a:pt x="65054" y="35879"/>
                          <a:pt x="77521" y="56832"/>
                          <a:pt x="81792" y="67336"/>
                        </a:cubicBezTo>
                        <a:cubicBezTo>
                          <a:pt x="86063" y="77840"/>
                          <a:pt x="94439" y="61458"/>
                          <a:pt x="96215" y="87682"/>
                        </a:cubicBezTo>
                        <a:cubicBezTo>
                          <a:pt x="97991" y="113906"/>
                          <a:pt x="108104" y="179793"/>
                          <a:pt x="92447" y="224678"/>
                        </a:cubicBezTo>
                        <a:cubicBezTo>
                          <a:pt x="76790" y="269563"/>
                          <a:pt x="10013" y="325493"/>
                          <a:pt x="2270" y="356992"/>
                        </a:cubicBezTo>
                        <a:cubicBezTo>
                          <a:pt x="-5473" y="388491"/>
                          <a:pt x="40306" y="393418"/>
                          <a:pt x="45987" y="413675"/>
                        </a:cubicBezTo>
                        <a:cubicBezTo>
                          <a:pt x="51668" y="433932"/>
                          <a:pt x="33811" y="457329"/>
                          <a:pt x="36356" y="478535"/>
                        </a:cubicBezTo>
                        <a:cubicBezTo>
                          <a:pt x="38901" y="499741"/>
                          <a:pt x="62200" y="520555"/>
                          <a:pt x="61256" y="540913"/>
                        </a:cubicBezTo>
                        <a:cubicBezTo>
                          <a:pt x="60312" y="561271"/>
                          <a:pt x="34607" y="583031"/>
                          <a:pt x="30690" y="600682"/>
                        </a:cubicBezTo>
                        <a:cubicBezTo>
                          <a:pt x="26773" y="618333"/>
                          <a:pt x="42867" y="631699"/>
                          <a:pt x="37752" y="646818"/>
                        </a:cubicBezTo>
                        <a:cubicBezTo>
                          <a:pt x="32637" y="661937"/>
                          <a:pt x="0" y="691397"/>
                          <a:pt x="0" y="691397"/>
                        </a:cubicBezTo>
                      </a:path>
                    </a:pathLst>
                  </a:cu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4" name="Group 113"/>
              <p:cNvGrpSpPr/>
              <p:nvPr/>
            </p:nvGrpSpPr>
            <p:grpSpPr>
              <a:xfrm>
                <a:off x="-442995" y="-2140228"/>
                <a:ext cx="599658" cy="3655161"/>
                <a:chOff x="-442995" y="-2140228"/>
                <a:chExt cx="599658" cy="3655161"/>
              </a:xfrm>
            </p:grpSpPr>
            <p:grpSp>
              <p:nvGrpSpPr>
                <p:cNvPr id="169" name="Group 168"/>
                <p:cNvGrpSpPr/>
                <p:nvPr/>
              </p:nvGrpSpPr>
              <p:grpSpPr>
                <a:xfrm>
                  <a:off x="-442995" y="-2140228"/>
                  <a:ext cx="599658" cy="2958447"/>
                  <a:chOff x="6417787" y="1460091"/>
                  <a:chExt cx="426504" cy="3006838"/>
                </a:xfrm>
              </p:grpSpPr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6417787" y="3314408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89" name="Freeform 188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Freeform 189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Freeform 190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92" name="Picture 191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93" name="Picture 192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94" name="Freeform 193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5" name="Group 174"/>
                  <p:cNvGrpSpPr/>
                  <p:nvPr/>
                </p:nvGrpSpPr>
                <p:grpSpPr>
                  <a:xfrm>
                    <a:off x="6417787" y="2384444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83" name="Freeform 182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Freeform 183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6" name="Picture 185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87" name="Picture 186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88" name="Freeform 187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6" name="Group 175"/>
                  <p:cNvGrpSpPr/>
                  <p:nvPr/>
                </p:nvGrpSpPr>
                <p:grpSpPr>
                  <a:xfrm>
                    <a:off x="6418145" y="1460091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77" name="Freeform 176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Freeform 177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Freeform 178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0" name="Picture 179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81" name="Picture 180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82" name="Freeform 181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-387111" y="818479"/>
                  <a:ext cx="505115" cy="696454"/>
                  <a:chOff x="4542954" y="1346167"/>
                  <a:chExt cx="359261" cy="707846"/>
                </a:xfrm>
              </p:grpSpPr>
              <p:sp>
                <p:nvSpPr>
                  <p:cNvPr id="171" name="Freeform 170"/>
                  <p:cNvSpPr/>
                  <p:nvPr/>
                </p:nvSpPr>
                <p:spPr>
                  <a:xfrm>
                    <a:off x="4542954" y="1348952"/>
                    <a:ext cx="173613" cy="705061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962" h="705061">
                        <a:moveTo>
                          <a:pt x="70137" y="3477"/>
                        </a:moveTo>
                        <a:cubicBezTo>
                          <a:pt x="139030" y="-18966"/>
                          <a:pt x="130679" y="73414"/>
                          <a:pt x="132767" y="103685"/>
                        </a:cubicBezTo>
                        <a:cubicBezTo>
                          <a:pt x="134855" y="133956"/>
                          <a:pt x="103540" y="189279"/>
                          <a:pt x="82663" y="185104"/>
                        </a:cubicBezTo>
                        <a:cubicBezTo>
                          <a:pt x="61786" y="180929"/>
                          <a:pt x="-25896" y="58800"/>
                          <a:pt x="7507" y="78633"/>
                        </a:cubicBezTo>
                        <a:cubicBezTo>
                          <a:pt x="40910" y="98466"/>
                          <a:pt x="277861" y="235209"/>
                          <a:pt x="283080" y="304102"/>
                        </a:cubicBezTo>
                        <a:cubicBezTo>
                          <a:pt x="288299" y="372995"/>
                          <a:pt x="76400" y="501387"/>
                          <a:pt x="38822" y="491992"/>
                        </a:cubicBezTo>
                        <a:cubicBezTo>
                          <a:pt x="1244" y="482597"/>
                          <a:pt x="10638" y="248778"/>
                          <a:pt x="57611" y="247734"/>
                        </a:cubicBezTo>
                        <a:cubicBezTo>
                          <a:pt x="104584" y="246690"/>
                          <a:pt x="292474" y="428318"/>
                          <a:pt x="320658" y="485729"/>
                        </a:cubicBezTo>
                        <a:cubicBezTo>
                          <a:pt x="348842" y="543140"/>
                          <a:pt x="256984" y="578630"/>
                          <a:pt x="226713" y="592200"/>
                        </a:cubicBezTo>
                        <a:cubicBezTo>
                          <a:pt x="196442" y="605770"/>
                          <a:pt x="167214" y="560885"/>
                          <a:pt x="139030" y="567148"/>
                        </a:cubicBezTo>
                        <a:cubicBezTo>
                          <a:pt x="110846" y="573411"/>
                          <a:pt x="35690" y="606814"/>
                          <a:pt x="57611" y="629778"/>
                        </a:cubicBezTo>
                        <a:cubicBezTo>
                          <a:pt x="79532" y="652742"/>
                          <a:pt x="207924" y="708066"/>
                          <a:pt x="270554" y="70493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Freeform 171"/>
                  <p:cNvSpPr/>
                  <p:nvPr/>
                </p:nvSpPr>
                <p:spPr>
                  <a:xfrm>
                    <a:off x="4645971" y="1352430"/>
                    <a:ext cx="131372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654" h="695194">
                        <a:moveTo>
                          <a:pt x="146030" y="0"/>
                        </a:moveTo>
                        <a:cubicBezTo>
                          <a:pt x="66176" y="53235"/>
                          <a:pt x="-13677" y="106471"/>
                          <a:pt x="1981" y="150312"/>
                        </a:cubicBezTo>
                        <a:cubicBezTo>
                          <a:pt x="17639" y="194153"/>
                          <a:pt x="210748" y="227557"/>
                          <a:pt x="239975" y="263047"/>
                        </a:cubicBezTo>
                        <a:cubicBezTo>
                          <a:pt x="269202" y="298537"/>
                          <a:pt x="194046" y="353861"/>
                          <a:pt x="177345" y="363255"/>
                        </a:cubicBezTo>
                        <a:cubicBezTo>
                          <a:pt x="160644" y="372650"/>
                          <a:pt x="165863" y="303757"/>
                          <a:pt x="139767" y="319414"/>
                        </a:cubicBezTo>
                        <a:cubicBezTo>
                          <a:pt x="113671" y="335072"/>
                          <a:pt x="10332" y="409184"/>
                          <a:pt x="20770" y="457200"/>
                        </a:cubicBezTo>
                        <a:cubicBezTo>
                          <a:pt x="31208" y="505216"/>
                          <a:pt x="178389" y="567846"/>
                          <a:pt x="202397" y="607512"/>
                        </a:cubicBezTo>
                        <a:cubicBezTo>
                          <a:pt x="226405" y="647178"/>
                          <a:pt x="164819" y="695194"/>
                          <a:pt x="164819" y="695194"/>
                        </a:cubicBezTo>
                        <a:lnTo>
                          <a:pt x="164819" y="695194"/>
                        </a:ln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Freeform 172"/>
                  <p:cNvSpPr/>
                  <p:nvPr/>
                </p:nvSpPr>
                <p:spPr>
                  <a:xfrm>
                    <a:off x="4766250" y="1346167"/>
                    <a:ext cx="135965" cy="695194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5277" h="695194">
                        <a:moveTo>
                          <a:pt x="195774" y="0"/>
                        </a:moveTo>
                        <a:cubicBezTo>
                          <a:pt x="161849" y="18267"/>
                          <a:pt x="127925" y="36534"/>
                          <a:pt x="95566" y="62630"/>
                        </a:cubicBezTo>
                        <a:cubicBezTo>
                          <a:pt x="63207" y="88726"/>
                          <a:pt x="-11949" y="152400"/>
                          <a:pt x="1621" y="156575"/>
                        </a:cubicBezTo>
                        <a:cubicBezTo>
                          <a:pt x="15191" y="160750"/>
                          <a:pt x="150889" y="63674"/>
                          <a:pt x="176985" y="87682"/>
                        </a:cubicBezTo>
                        <a:cubicBezTo>
                          <a:pt x="203081" y="111690"/>
                          <a:pt x="173853" y="255740"/>
                          <a:pt x="158196" y="300625"/>
                        </a:cubicBezTo>
                        <a:cubicBezTo>
                          <a:pt x="142539" y="345510"/>
                          <a:pt x="74689" y="313151"/>
                          <a:pt x="83040" y="356992"/>
                        </a:cubicBezTo>
                        <a:cubicBezTo>
                          <a:pt x="91391" y="400833"/>
                          <a:pt x="181160" y="574109"/>
                          <a:pt x="208300" y="563671"/>
                        </a:cubicBezTo>
                        <a:cubicBezTo>
                          <a:pt x="235440" y="553233"/>
                          <a:pt x="273019" y="304800"/>
                          <a:pt x="245879" y="294362"/>
                        </a:cubicBezTo>
                        <a:cubicBezTo>
                          <a:pt x="218739" y="283924"/>
                          <a:pt x="75733" y="450937"/>
                          <a:pt x="45462" y="501041"/>
                        </a:cubicBezTo>
                        <a:cubicBezTo>
                          <a:pt x="15191" y="551145"/>
                          <a:pt x="39199" y="578285"/>
                          <a:pt x="64251" y="594986"/>
                        </a:cubicBezTo>
                        <a:cubicBezTo>
                          <a:pt x="89303" y="611687"/>
                          <a:pt x="179073" y="584548"/>
                          <a:pt x="195774" y="601249"/>
                        </a:cubicBezTo>
                        <a:cubicBezTo>
                          <a:pt x="212475" y="617950"/>
                          <a:pt x="164459" y="695194"/>
                          <a:pt x="164459" y="69519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5" name="Group 114"/>
              <p:cNvGrpSpPr/>
              <p:nvPr/>
            </p:nvGrpSpPr>
            <p:grpSpPr>
              <a:xfrm>
                <a:off x="334983" y="-2346959"/>
                <a:ext cx="599658" cy="3638784"/>
                <a:chOff x="334983" y="-2346959"/>
                <a:chExt cx="599658" cy="3638784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334983" y="-1666622"/>
                  <a:ext cx="599658" cy="2958447"/>
                  <a:chOff x="6417787" y="1460091"/>
                  <a:chExt cx="426504" cy="3006838"/>
                </a:xfrm>
              </p:grpSpPr>
              <p:grpSp>
                <p:nvGrpSpPr>
                  <p:cNvPr id="148" name="Group 147"/>
                  <p:cNvGrpSpPr/>
                  <p:nvPr/>
                </p:nvGrpSpPr>
                <p:grpSpPr>
                  <a:xfrm>
                    <a:off x="6417787" y="3314408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63" name="Freeform 162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Freeform 163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Freeform 164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66" name="Picture 165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67" name="Picture 166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68" name="Freeform 167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9" name="Group 148"/>
                  <p:cNvGrpSpPr/>
                  <p:nvPr/>
                </p:nvGrpSpPr>
                <p:grpSpPr>
                  <a:xfrm>
                    <a:off x="6417787" y="2384444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57" name="Freeform 156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Freeform 157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Freeform 158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60" name="Picture 159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61" name="Picture 160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62" name="Freeform 161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" name="Group 149"/>
                  <p:cNvGrpSpPr/>
                  <p:nvPr/>
                </p:nvGrpSpPr>
                <p:grpSpPr>
                  <a:xfrm>
                    <a:off x="6418145" y="1460091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51" name="Freeform 150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" name="Freeform 151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Freeform 152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54" name="Picture 153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55" name="Picture 154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56" name="Freeform 155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4" name="Group 143"/>
                <p:cNvGrpSpPr/>
                <p:nvPr/>
              </p:nvGrpSpPr>
              <p:grpSpPr>
                <a:xfrm>
                  <a:off x="365187" y="-2346959"/>
                  <a:ext cx="505115" cy="696454"/>
                  <a:chOff x="4542954" y="1346167"/>
                  <a:chExt cx="359261" cy="707846"/>
                </a:xfrm>
              </p:grpSpPr>
              <p:sp>
                <p:nvSpPr>
                  <p:cNvPr id="145" name="Freeform 144"/>
                  <p:cNvSpPr/>
                  <p:nvPr/>
                </p:nvSpPr>
                <p:spPr>
                  <a:xfrm>
                    <a:off x="4542954" y="1348952"/>
                    <a:ext cx="173613" cy="705061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962" h="705061">
                        <a:moveTo>
                          <a:pt x="70137" y="3477"/>
                        </a:moveTo>
                        <a:cubicBezTo>
                          <a:pt x="139030" y="-18966"/>
                          <a:pt x="130679" y="73414"/>
                          <a:pt x="132767" y="103685"/>
                        </a:cubicBezTo>
                        <a:cubicBezTo>
                          <a:pt x="134855" y="133956"/>
                          <a:pt x="103540" y="189279"/>
                          <a:pt x="82663" y="185104"/>
                        </a:cubicBezTo>
                        <a:cubicBezTo>
                          <a:pt x="61786" y="180929"/>
                          <a:pt x="-25896" y="58800"/>
                          <a:pt x="7507" y="78633"/>
                        </a:cubicBezTo>
                        <a:cubicBezTo>
                          <a:pt x="40910" y="98466"/>
                          <a:pt x="277861" y="235209"/>
                          <a:pt x="283080" y="304102"/>
                        </a:cubicBezTo>
                        <a:cubicBezTo>
                          <a:pt x="288299" y="372995"/>
                          <a:pt x="76400" y="501387"/>
                          <a:pt x="38822" y="491992"/>
                        </a:cubicBezTo>
                        <a:cubicBezTo>
                          <a:pt x="1244" y="482597"/>
                          <a:pt x="10638" y="248778"/>
                          <a:pt x="57611" y="247734"/>
                        </a:cubicBezTo>
                        <a:cubicBezTo>
                          <a:pt x="104584" y="246690"/>
                          <a:pt x="292474" y="428318"/>
                          <a:pt x="320658" y="485729"/>
                        </a:cubicBezTo>
                        <a:cubicBezTo>
                          <a:pt x="348842" y="543140"/>
                          <a:pt x="256984" y="578630"/>
                          <a:pt x="226713" y="592200"/>
                        </a:cubicBezTo>
                        <a:cubicBezTo>
                          <a:pt x="196442" y="605770"/>
                          <a:pt x="167214" y="560885"/>
                          <a:pt x="139030" y="567148"/>
                        </a:cubicBezTo>
                        <a:cubicBezTo>
                          <a:pt x="110846" y="573411"/>
                          <a:pt x="35690" y="606814"/>
                          <a:pt x="57611" y="629778"/>
                        </a:cubicBezTo>
                        <a:cubicBezTo>
                          <a:pt x="79532" y="652742"/>
                          <a:pt x="207924" y="708066"/>
                          <a:pt x="270554" y="70493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Freeform 145"/>
                  <p:cNvSpPr/>
                  <p:nvPr/>
                </p:nvSpPr>
                <p:spPr>
                  <a:xfrm>
                    <a:off x="4645971" y="1352430"/>
                    <a:ext cx="131372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654" h="695194">
                        <a:moveTo>
                          <a:pt x="146030" y="0"/>
                        </a:moveTo>
                        <a:cubicBezTo>
                          <a:pt x="66176" y="53235"/>
                          <a:pt x="-13677" y="106471"/>
                          <a:pt x="1981" y="150312"/>
                        </a:cubicBezTo>
                        <a:cubicBezTo>
                          <a:pt x="17639" y="194153"/>
                          <a:pt x="210748" y="227557"/>
                          <a:pt x="239975" y="263047"/>
                        </a:cubicBezTo>
                        <a:cubicBezTo>
                          <a:pt x="269202" y="298537"/>
                          <a:pt x="194046" y="353861"/>
                          <a:pt x="177345" y="363255"/>
                        </a:cubicBezTo>
                        <a:cubicBezTo>
                          <a:pt x="160644" y="372650"/>
                          <a:pt x="165863" y="303757"/>
                          <a:pt x="139767" y="319414"/>
                        </a:cubicBezTo>
                        <a:cubicBezTo>
                          <a:pt x="113671" y="335072"/>
                          <a:pt x="10332" y="409184"/>
                          <a:pt x="20770" y="457200"/>
                        </a:cubicBezTo>
                        <a:cubicBezTo>
                          <a:pt x="31208" y="505216"/>
                          <a:pt x="178389" y="567846"/>
                          <a:pt x="202397" y="607512"/>
                        </a:cubicBezTo>
                        <a:cubicBezTo>
                          <a:pt x="226405" y="647178"/>
                          <a:pt x="164819" y="695194"/>
                          <a:pt x="164819" y="695194"/>
                        </a:cubicBezTo>
                        <a:lnTo>
                          <a:pt x="164819" y="695194"/>
                        </a:ln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Freeform 146"/>
                  <p:cNvSpPr/>
                  <p:nvPr/>
                </p:nvSpPr>
                <p:spPr>
                  <a:xfrm>
                    <a:off x="4766250" y="1346167"/>
                    <a:ext cx="135965" cy="695194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5277" h="695194">
                        <a:moveTo>
                          <a:pt x="195774" y="0"/>
                        </a:moveTo>
                        <a:cubicBezTo>
                          <a:pt x="161849" y="18267"/>
                          <a:pt x="127925" y="36534"/>
                          <a:pt x="95566" y="62630"/>
                        </a:cubicBezTo>
                        <a:cubicBezTo>
                          <a:pt x="63207" y="88726"/>
                          <a:pt x="-11949" y="152400"/>
                          <a:pt x="1621" y="156575"/>
                        </a:cubicBezTo>
                        <a:cubicBezTo>
                          <a:pt x="15191" y="160750"/>
                          <a:pt x="150889" y="63674"/>
                          <a:pt x="176985" y="87682"/>
                        </a:cubicBezTo>
                        <a:cubicBezTo>
                          <a:pt x="203081" y="111690"/>
                          <a:pt x="173853" y="255740"/>
                          <a:pt x="158196" y="300625"/>
                        </a:cubicBezTo>
                        <a:cubicBezTo>
                          <a:pt x="142539" y="345510"/>
                          <a:pt x="74689" y="313151"/>
                          <a:pt x="83040" y="356992"/>
                        </a:cubicBezTo>
                        <a:cubicBezTo>
                          <a:pt x="91391" y="400833"/>
                          <a:pt x="181160" y="574109"/>
                          <a:pt x="208300" y="563671"/>
                        </a:cubicBezTo>
                        <a:cubicBezTo>
                          <a:pt x="235440" y="553233"/>
                          <a:pt x="273019" y="304800"/>
                          <a:pt x="245879" y="294362"/>
                        </a:cubicBezTo>
                        <a:cubicBezTo>
                          <a:pt x="218739" y="283924"/>
                          <a:pt x="75733" y="450937"/>
                          <a:pt x="45462" y="501041"/>
                        </a:cubicBezTo>
                        <a:cubicBezTo>
                          <a:pt x="15191" y="551145"/>
                          <a:pt x="39199" y="578285"/>
                          <a:pt x="64251" y="594986"/>
                        </a:cubicBezTo>
                        <a:cubicBezTo>
                          <a:pt x="89303" y="611687"/>
                          <a:pt x="179073" y="584548"/>
                          <a:pt x="195774" y="601249"/>
                        </a:cubicBezTo>
                        <a:cubicBezTo>
                          <a:pt x="212475" y="617950"/>
                          <a:pt x="164459" y="695194"/>
                          <a:pt x="164459" y="69519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/>
              <p:cNvGrpSpPr/>
              <p:nvPr/>
            </p:nvGrpSpPr>
            <p:grpSpPr>
              <a:xfrm>
                <a:off x="1100503" y="-2260113"/>
                <a:ext cx="599658" cy="3663865"/>
                <a:chOff x="1100503" y="-2260113"/>
                <a:chExt cx="599658" cy="3663865"/>
              </a:xfrm>
            </p:grpSpPr>
            <p:grpSp>
              <p:nvGrpSpPr>
                <p:cNvPr id="117" name="Group 116"/>
                <p:cNvGrpSpPr/>
                <p:nvPr/>
              </p:nvGrpSpPr>
              <p:grpSpPr>
                <a:xfrm>
                  <a:off x="1100503" y="-2260113"/>
                  <a:ext cx="599658" cy="2958447"/>
                  <a:chOff x="6417787" y="1460091"/>
                  <a:chExt cx="426504" cy="3006838"/>
                </a:xfrm>
              </p:grpSpPr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6417787" y="3314408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37" name="Freeform 136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Freeform 137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Freeform 138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0" name="Picture 139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41" name="Picture 140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42" name="Freeform 141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3" name="Group 122"/>
                  <p:cNvGrpSpPr/>
                  <p:nvPr/>
                </p:nvGrpSpPr>
                <p:grpSpPr>
                  <a:xfrm>
                    <a:off x="6417787" y="2384444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31" name="Freeform 130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Freeform 131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Freeform 132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4" name="Picture 133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35" name="Picture 134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36" name="Freeform 135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6418145" y="1460091"/>
                    <a:ext cx="426146" cy="1152521"/>
                    <a:chOff x="6419328" y="2832970"/>
                    <a:chExt cx="800100" cy="1152521"/>
                  </a:xfrm>
                </p:grpSpPr>
                <p:sp>
                  <p:nvSpPr>
                    <p:cNvPr id="125" name="Freeform 124"/>
                    <p:cNvSpPr/>
                    <p:nvPr/>
                  </p:nvSpPr>
                  <p:spPr>
                    <a:xfrm>
                      <a:off x="6472624" y="3067613"/>
                      <a:ext cx="325962" cy="705061"/>
                    </a:xfrm>
                    <a:custGeom>
                      <a:avLst/>
                      <a:gdLst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25052 w 393611"/>
                        <a:gd name="connsiteY3" fmla="*/ 136991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30520 h 707052"/>
                        <a:gd name="connsiteX1" fmla="*/ 162838 w 393611"/>
                        <a:gd name="connsiteY1" fmla="*/ 11731 h 707052"/>
                        <a:gd name="connsiteX2" fmla="*/ 150312 w 393611"/>
                        <a:gd name="connsiteY2" fmla="*/ 187095 h 707052"/>
                        <a:gd name="connsiteX3" fmla="*/ 75156 w 393611"/>
                        <a:gd name="connsiteY3" fmla="*/ 80624 h 707052"/>
                        <a:gd name="connsiteX4" fmla="*/ 350729 w 393611"/>
                        <a:gd name="connsiteY4" fmla="*/ 306093 h 707052"/>
                        <a:gd name="connsiteX5" fmla="*/ 106471 w 393611"/>
                        <a:gd name="connsiteY5" fmla="*/ 493983 h 707052"/>
                        <a:gd name="connsiteX6" fmla="*/ 125260 w 393611"/>
                        <a:gd name="connsiteY6" fmla="*/ 249725 h 707052"/>
                        <a:gd name="connsiteX7" fmla="*/ 388307 w 393611"/>
                        <a:gd name="connsiteY7" fmla="*/ 487720 h 707052"/>
                        <a:gd name="connsiteX8" fmla="*/ 294362 w 393611"/>
                        <a:gd name="connsiteY8" fmla="*/ 594191 h 707052"/>
                        <a:gd name="connsiteX9" fmla="*/ 206679 w 393611"/>
                        <a:gd name="connsiteY9" fmla="*/ 569139 h 707052"/>
                        <a:gd name="connsiteX10" fmla="*/ 125260 w 393611"/>
                        <a:gd name="connsiteY10" fmla="*/ 631769 h 707052"/>
                        <a:gd name="connsiteX11" fmla="*/ 338203 w 393611"/>
                        <a:gd name="connsiteY11" fmla="*/ 706925 h 707052"/>
                        <a:gd name="connsiteX0" fmla="*/ 0 w 393611"/>
                        <a:gd name="connsiteY0" fmla="*/ 4298 h 680830"/>
                        <a:gd name="connsiteX1" fmla="*/ 200416 w 393611"/>
                        <a:gd name="connsiteY1" fmla="*/ 79454 h 680830"/>
                        <a:gd name="connsiteX2" fmla="*/ 150312 w 393611"/>
                        <a:gd name="connsiteY2" fmla="*/ 160873 h 680830"/>
                        <a:gd name="connsiteX3" fmla="*/ 75156 w 393611"/>
                        <a:gd name="connsiteY3" fmla="*/ 54402 h 680830"/>
                        <a:gd name="connsiteX4" fmla="*/ 350729 w 393611"/>
                        <a:gd name="connsiteY4" fmla="*/ 279871 h 680830"/>
                        <a:gd name="connsiteX5" fmla="*/ 106471 w 393611"/>
                        <a:gd name="connsiteY5" fmla="*/ 467761 h 680830"/>
                        <a:gd name="connsiteX6" fmla="*/ 125260 w 393611"/>
                        <a:gd name="connsiteY6" fmla="*/ 223503 h 680830"/>
                        <a:gd name="connsiteX7" fmla="*/ 388307 w 393611"/>
                        <a:gd name="connsiteY7" fmla="*/ 461498 h 680830"/>
                        <a:gd name="connsiteX8" fmla="*/ 294362 w 393611"/>
                        <a:gd name="connsiteY8" fmla="*/ 567969 h 680830"/>
                        <a:gd name="connsiteX9" fmla="*/ 206679 w 393611"/>
                        <a:gd name="connsiteY9" fmla="*/ 542917 h 680830"/>
                        <a:gd name="connsiteX10" fmla="*/ 125260 w 393611"/>
                        <a:gd name="connsiteY10" fmla="*/ 605547 h 680830"/>
                        <a:gd name="connsiteX11" fmla="*/ 338203 w 393611"/>
                        <a:gd name="connsiteY11" fmla="*/ 680703 h 680830"/>
                        <a:gd name="connsiteX0" fmla="*/ 70137 w 325962"/>
                        <a:gd name="connsiteY0" fmla="*/ 3477 h 705061"/>
                        <a:gd name="connsiteX1" fmla="*/ 132767 w 325962"/>
                        <a:gd name="connsiteY1" fmla="*/ 103685 h 705061"/>
                        <a:gd name="connsiteX2" fmla="*/ 82663 w 325962"/>
                        <a:gd name="connsiteY2" fmla="*/ 185104 h 705061"/>
                        <a:gd name="connsiteX3" fmla="*/ 7507 w 325962"/>
                        <a:gd name="connsiteY3" fmla="*/ 78633 h 705061"/>
                        <a:gd name="connsiteX4" fmla="*/ 283080 w 325962"/>
                        <a:gd name="connsiteY4" fmla="*/ 304102 h 705061"/>
                        <a:gd name="connsiteX5" fmla="*/ 38822 w 325962"/>
                        <a:gd name="connsiteY5" fmla="*/ 491992 h 705061"/>
                        <a:gd name="connsiteX6" fmla="*/ 57611 w 325962"/>
                        <a:gd name="connsiteY6" fmla="*/ 247734 h 705061"/>
                        <a:gd name="connsiteX7" fmla="*/ 320658 w 325962"/>
                        <a:gd name="connsiteY7" fmla="*/ 485729 h 705061"/>
                        <a:gd name="connsiteX8" fmla="*/ 226713 w 325962"/>
                        <a:gd name="connsiteY8" fmla="*/ 592200 h 705061"/>
                        <a:gd name="connsiteX9" fmla="*/ 139030 w 325962"/>
                        <a:gd name="connsiteY9" fmla="*/ 567148 h 705061"/>
                        <a:gd name="connsiteX10" fmla="*/ 57611 w 325962"/>
                        <a:gd name="connsiteY10" fmla="*/ 629778 h 705061"/>
                        <a:gd name="connsiteX11" fmla="*/ 270554 w 325962"/>
                        <a:gd name="connsiteY11" fmla="*/ 704934 h 705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5962" h="705061">
                          <a:moveTo>
                            <a:pt x="70137" y="3477"/>
                          </a:moveTo>
                          <a:cubicBezTo>
                            <a:pt x="139030" y="-18966"/>
                            <a:pt x="130679" y="73414"/>
                            <a:pt x="132767" y="103685"/>
                          </a:cubicBezTo>
                          <a:cubicBezTo>
                            <a:pt x="134855" y="133956"/>
                            <a:pt x="103540" y="189279"/>
                            <a:pt x="82663" y="185104"/>
                          </a:cubicBezTo>
                          <a:cubicBezTo>
                            <a:pt x="61786" y="180929"/>
                            <a:pt x="-25896" y="58800"/>
                            <a:pt x="7507" y="78633"/>
                          </a:cubicBezTo>
                          <a:cubicBezTo>
                            <a:pt x="40910" y="98466"/>
                            <a:pt x="277861" y="235209"/>
                            <a:pt x="283080" y="304102"/>
                          </a:cubicBezTo>
                          <a:cubicBezTo>
                            <a:pt x="288299" y="372995"/>
                            <a:pt x="76400" y="501387"/>
                            <a:pt x="38822" y="491992"/>
                          </a:cubicBezTo>
                          <a:cubicBezTo>
                            <a:pt x="1244" y="482597"/>
                            <a:pt x="10638" y="248778"/>
                            <a:pt x="57611" y="247734"/>
                          </a:cubicBezTo>
                          <a:cubicBezTo>
                            <a:pt x="104584" y="246690"/>
                            <a:pt x="292474" y="428318"/>
                            <a:pt x="320658" y="485729"/>
                          </a:cubicBezTo>
                          <a:cubicBezTo>
                            <a:pt x="348842" y="543140"/>
                            <a:pt x="256984" y="578630"/>
                            <a:pt x="226713" y="592200"/>
                          </a:cubicBezTo>
                          <a:cubicBezTo>
                            <a:pt x="196442" y="605770"/>
                            <a:pt x="167214" y="560885"/>
                            <a:pt x="139030" y="567148"/>
                          </a:cubicBezTo>
                          <a:cubicBezTo>
                            <a:pt x="110846" y="573411"/>
                            <a:pt x="35690" y="606814"/>
                            <a:pt x="57611" y="629778"/>
                          </a:cubicBezTo>
                          <a:cubicBezTo>
                            <a:pt x="79532" y="652742"/>
                            <a:pt x="207924" y="708066"/>
                            <a:pt x="270554" y="70493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/>
                    <p:cNvSpPr/>
                    <p:nvPr/>
                  </p:nvSpPr>
                  <p:spPr>
                    <a:xfrm>
                      <a:off x="6666040" y="3071091"/>
                      <a:ext cx="246654" cy="695194"/>
                    </a:xfrm>
                    <a:custGeom>
                      <a:avLst/>
                      <a:gdLst>
                        <a:gd name="connsiteX0" fmla="*/ 146030 w 246654"/>
                        <a:gd name="connsiteY0" fmla="*/ 0 h 695194"/>
                        <a:gd name="connsiteX1" fmla="*/ 1981 w 246654"/>
                        <a:gd name="connsiteY1" fmla="*/ 150312 h 695194"/>
                        <a:gd name="connsiteX2" fmla="*/ 239975 w 246654"/>
                        <a:gd name="connsiteY2" fmla="*/ 263047 h 695194"/>
                        <a:gd name="connsiteX3" fmla="*/ 177345 w 246654"/>
                        <a:gd name="connsiteY3" fmla="*/ 363255 h 695194"/>
                        <a:gd name="connsiteX4" fmla="*/ 139767 w 246654"/>
                        <a:gd name="connsiteY4" fmla="*/ 319414 h 695194"/>
                        <a:gd name="connsiteX5" fmla="*/ 20770 w 246654"/>
                        <a:gd name="connsiteY5" fmla="*/ 457200 h 695194"/>
                        <a:gd name="connsiteX6" fmla="*/ 202397 w 246654"/>
                        <a:gd name="connsiteY6" fmla="*/ 607512 h 695194"/>
                        <a:gd name="connsiteX7" fmla="*/ 164819 w 246654"/>
                        <a:gd name="connsiteY7" fmla="*/ 695194 h 695194"/>
                        <a:gd name="connsiteX8" fmla="*/ 164819 w 246654"/>
                        <a:gd name="connsiteY8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654" h="695194">
                          <a:moveTo>
                            <a:pt x="146030" y="0"/>
                          </a:moveTo>
                          <a:cubicBezTo>
                            <a:pt x="66176" y="53235"/>
                            <a:pt x="-13677" y="106471"/>
                            <a:pt x="1981" y="150312"/>
                          </a:cubicBezTo>
                          <a:cubicBezTo>
                            <a:pt x="17639" y="194153"/>
                            <a:pt x="210748" y="227557"/>
                            <a:pt x="239975" y="263047"/>
                          </a:cubicBezTo>
                          <a:cubicBezTo>
                            <a:pt x="269202" y="298537"/>
                            <a:pt x="194046" y="353861"/>
                            <a:pt x="177345" y="363255"/>
                          </a:cubicBezTo>
                          <a:cubicBezTo>
                            <a:pt x="160644" y="372650"/>
                            <a:pt x="165863" y="303757"/>
                            <a:pt x="139767" y="319414"/>
                          </a:cubicBezTo>
                          <a:cubicBezTo>
                            <a:pt x="113671" y="335072"/>
                            <a:pt x="10332" y="409184"/>
                            <a:pt x="20770" y="457200"/>
                          </a:cubicBezTo>
                          <a:cubicBezTo>
                            <a:pt x="31208" y="505216"/>
                            <a:pt x="178389" y="567846"/>
                            <a:pt x="202397" y="607512"/>
                          </a:cubicBezTo>
                          <a:cubicBezTo>
                            <a:pt x="226405" y="647178"/>
                            <a:pt x="164819" y="695194"/>
                            <a:pt x="164819" y="695194"/>
                          </a:cubicBezTo>
                          <a:lnTo>
                            <a:pt x="164819" y="695194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Freeform 126"/>
                    <p:cNvSpPr/>
                    <p:nvPr/>
                  </p:nvSpPr>
                  <p:spPr>
                    <a:xfrm>
                      <a:off x="6891868" y="3064828"/>
                      <a:ext cx="255277" cy="695194"/>
                    </a:xfrm>
                    <a:custGeom>
                      <a:avLst/>
                      <a:gdLst>
                        <a:gd name="connsiteX0" fmla="*/ 195774 w 255277"/>
                        <a:gd name="connsiteY0" fmla="*/ 0 h 695194"/>
                        <a:gd name="connsiteX1" fmla="*/ 95566 w 255277"/>
                        <a:gd name="connsiteY1" fmla="*/ 62630 h 695194"/>
                        <a:gd name="connsiteX2" fmla="*/ 1621 w 255277"/>
                        <a:gd name="connsiteY2" fmla="*/ 156575 h 695194"/>
                        <a:gd name="connsiteX3" fmla="*/ 176985 w 255277"/>
                        <a:gd name="connsiteY3" fmla="*/ 87682 h 695194"/>
                        <a:gd name="connsiteX4" fmla="*/ 158196 w 255277"/>
                        <a:gd name="connsiteY4" fmla="*/ 300625 h 695194"/>
                        <a:gd name="connsiteX5" fmla="*/ 83040 w 255277"/>
                        <a:gd name="connsiteY5" fmla="*/ 356992 h 695194"/>
                        <a:gd name="connsiteX6" fmla="*/ 208300 w 255277"/>
                        <a:gd name="connsiteY6" fmla="*/ 563671 h 695194"/>
                        <a:gd name="connsiteX7" fmla="*/ 245879 w 255277"/>
                        <a:gd name="connsiteY7" fmla="*/ 294362 h 695194"/>
                        <a:gd name="connsiteX8" fmla="*/ 45462 w 255277"/>
                        <a:gd name="connsiteY8" fmla="*/ 501041 h 695194"/>
                        <a:gd name="connsiteX9" fmla="*/ 64251 w 255277"/>
                        <a:gd name="connsiteY9" fmla="*/ 594986 h 695194"/>
                        <a:gd name="connsiteX10" fmla="*/ 195774 w 255277"/>
                        <a:gd name="connsiteY10" fmla="*/ 601249 h 695194"/>
                        <a:gd name="connsiteX11" fmla="*/ 164459 w 255277"/>
                        <a:gd name="connsiteY11" fmla="*/ 695194 h 695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5277" h="695194">
                          <a:moveTo>
                            <a:pt x="195774" y="0"/>
                          </a:moveTo>
                          <a:cubicBezTo>
                            <a:pt x="161849" y="18267"/>
                            <a:pt x="127925" y="36534"/>
                            <a:pt x="95566" y="62630"/>
                          </a:cubicBezTo>
                          <a:cubicBezTo>
                            <a:pt x="63207" y="88726"/>
                            <a:pt x="-11949" y="152400"/>
                            <a:pt x="1621" y="156575"/>
                          </a:cubicBezTo>
                          <a:cubicBezTo>
                            <a:pt x="15191" y="160750"/>
                            <a:pt x="150889" y="63674"/>
                            <a:pt x="176985" y="87682"/>
                          </a:cubicBezTo>
                          <a:cubicBezTo>
                            <a:pt x="203081" y="111690"/>
                            <a:pt x="173853" y="255740"/>
                            <a:pt x="158196" y="300625"/>
                          </a:cubicBezTo>
                          <a:cubicBezTo>
                            <a:pt x="142539" y="345510"/>
                            <a:pt x="74689" y="313151"/>
                            <a:pt x="83040" y="356992"/>
                          </a:cubicBezTo>
                          <a:cubicBezTo>
                            <a:pt x="91391" y="400833"/>
                            <a:pt x="181160" y="574109"/>
                            <a:pt x="208300" y="563671"/>
                          </a:cubicBezTo>
                          <a:cubicBezTo>
                            <a:pt x="235440" y="553233"/>
                            <a:pt x="273019" y="304800"/>
                            <a:pt x="245879" y="294362"/>
                          </a:cubicBezTo>
                          <a:cubicBezTo>
                            <a:pt x="218739" y="283924"/>
                            <a:pt x="75733" y="450937"/>
                            <a:pt x="45462" y="501041"/>
                          </a:cubicBezTo>
                          <a:cubicBezTo>
                            <a:pt x="15191" y="551145"/>
                            <a:pt x="39199" y="578285"/>
                            <a:pt x="64251" y="594986"/>
                          </a:cubicBezTo>
                          <a:cubicBezTo>
                            <a:pt x="89303" y="611687"/>
                            <a:pt x="179073" y="584548"/>
                            <a:pt x="195774" y="601249"/>
                          </a:cubicBezTo>
                          <a:cubicBezTo>
                            <a:pt x="212475" y="617950"/>
                            <a:pt x="164459" y="695194"/>
                            <a:pt x="164459" y="69519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28" name="Picture 127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3760022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pic>
                  <p:nvPicPr>
                    <p:cNvPr id="129" name="Picture 128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6419328" y="2832970"/>
                      <a:ext cx="800100" cy="225469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</p:pic>
                <p:sp>
                  <p:nvSpPr>
                    <p:cNvPr id="130" name="Freeform 129"/>
                    <p:cNvSpPr/>
                    <p:nvPr/>
                  </p:nvSpPr>
                  <p:spPr>
                    <a:xfrm>
                      <a:off x="6871187" y="3058438"/>
                      <a:ext cx="120481" cy="463506"/>
                    </a:xfrm>
                    <a:custGeom>
                      <a:avLst/>
                      <a:gdLst>
                        <a:gd name="connsiteX0" fmla="*/ 13952 w 120481"/>
                        <a:gd name="connsiteY0" fmla="*/ 0 h 463506"/>
                        <a:gd name="connsiteX1" fmla="*/ 120423 w 120481"/>
                        <a:gd name="connsiteY1" fmla="*/ 181628 h 463506"/>
                        <a:gd name="connsiteX2" fmla="*/ 1426 w 120481"/>
                        <a:gd name="connsiteY2" fmla="*/ 419622 h 463506"/>
                        <a:gd name="connsiteX3" fmla="*/ 51530 w 120481"/>
                        <a:gd name="connsiteY3" fmla="*/ 463463 h 463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481" h="463506">
                          <a:moveTo>
                            <a:pt x="13952" y="0"/>
                          </a:moveTo>
                          <a:cubicBezTo>
                            <a:pt x="68231" y="55845"/>
                            <a:pt x="122511" y="111691"/>
                            <a:pt x="120423" y="181628"/>
                          </a:cubicBezTo>
                          <a:cubicBezTo>
                            <a:pt x="118335" y="251565"/>
                            <a:pt x="12908" y="372650"/>
                            <a:pt x="1426" y="419622"/>
                          </a:cubicBezTo>
                          <a:cubicBezTo>
                            <a:pt x="-10056" y="466595"/>
                            <a:pt x="51530" y="463463"/>
                            <a:pt x="51530" y="463463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1172640" y="707298"/>
                  <a:ext cx="505115" cy="696454"/>
                  <a:chOff x="4542954" y="1346167"/>
                  <a:chExt cx="359261" cy="707846"/>
                </a:xfrm>
              </p:grpSpPr>
              <p:sp>
                <p:nvSpPr>
                  <p:cNvPr id="119" name="Freeform 118"/>
                  <p:cNvSpPr/>
                  <p:nvPr/>
                </p:nvSpPr>
                <p:spPr>
                  <a:xfrm>
                    <a:off x="4542954" y="1348952"/>
                    <a:ext cx="173613" cy="705061"/>
                  </a:xfrm>
                  <a:custGeom>
                    <a:avLst/>
                    <a:gdLst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25052 w 393611"/>
                      <a:gd name="connsiteY3" fmla="*/ 136991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30520 h 707052"/>
                      <a:gd name="connsiteX1" fmla="*/ 162838 w 393611"/>
                      <a:gd name="connsiteY1" fmla="*/ 11731 h 707052"/>
                      <a:gd name="connsiteX2" fmla="*/ 150312 w 393611"/>
                      <a:gd name="connsiteY2" fmla="*/ 187095 h 707052"/>
                      <a:gd name="connsiteX3" fmla="*/ 75156 w 393611"/>
                      <a:gd name="connsiteY3" fmla="*/ 80624 h 707052"/>
                      <a:gd name="connsiteX4" fmla="*/ 350729 w 393611"/>
                      <a:gd name="connsiteY4" fmla="*/ 306093 h 707052"/>
                      <a:gd name="connsiteX5" fmla="*/ 106471 w 393611"/>
                      <a:gd name="connsiteY5" fmla="*/ 493983 h 707052"/>
                      <a:gd name="connsiteX6" fmla="*/ 125260 w 393611"/>
                      <a:gd name="connsiteY6" fmla="*/ 249725 h 707052"/>
                      <a:gd name="connsiteX7" fmla="*/ 388307 w 393611"/>
                      <a:gd name="connsiteY7" fmla="*/ 487720 h 707052"/>
                      <a:gd name="connsiteX8" fmla="*/ 294362 w 393611"/>
                      <a:gd name="connsiteY8" fmla="*/ 594191 h 707052"/>
                      <a:gd name="connsiteX9" fmla="*/ 206679 w 393611"/>
                      <a:gd name="connsiteY9" fmla="*/ 569139 h 707052"/>
                      <a:gd name="connsiteX10" fmla="*/ 125260 w 393611"/>
                      <a:gd name="connsiteY10" fmla="*/ 631769 h 707052"/>
                      <a:gd name="connsiteX11" fmla="*/ 338203 w 393611"/>
                      <a:gd name="connsiteY11" fmla="*/ 706925 h 707052"/>
                      <a:gd name="connsiteX0" fmla="*/ 0 w 393611"/>
                      <a:gd name="connsiteY0" fmla="*/ 4298 h 680830"/>
                      <a:gd name="connsiteX1" fmla="*/ 200416 w 393611"/>
                      <a:gd name="connsiteY1" fmla="*/ 79454 h 680830"/>
                      <a:gd name="connsiteX2" fmla="*/ 150312 w 393611"/>
                      <a:gd name="connsiteY2" fmla="*/ 160873 h 680830"/>
                      <a:gd name="connsiteX3" fmla="*/ 75156 w 393611"/>
                      <a:gd name="connsiteY3" fmla="*/ 54402 h 680830"/>
                      <a:gd name="connsiteX4" fmla="*/ 350729 w 393611"/>
                      <a:gd name="connsiteY4" fmla="*/ 279871 h 680830"/>
                      <a:gd name="connsiteX5" fmla="*/ 106471 w 393611"/>
                      <a:gd name="connsiteY5" fmla="*/ 467761 h 680830"/>
                      <a:gd name="connsiteX6" fmla="*/ 125260 w 393611"/>
                      <a:gd name="connsiteY6" fmla="*/ 223503 h 680830"/>
                      <a:gd name="connsiteX7" fmla="*/ 388307 w 393611"/>
                      <a:gd name="connsiteY7" fmla="*/ 461498 h 680830"/>
                      <a:gd name="connsiteX8" fmla="*/ 294362 w 393611"/>
                      <a:gd name="connsiteY8" fmla="*/ 567969 h 680830"/>
                      <a:gd name="connsiteX9" fmla="*/ 206679 w 393611"/>
                      <a:gd name="connsiteY9" fmla="*/ 542917 h 680830"/>
                      <a:gd name="connsiteX10" fmla="*/ 125260 w 393611"/>
                      <a:gd name="connsiteY10" fmla="*/ 605547 h 680830"/>
                      <a:gd name="connsiteX11" fmla="*/ 338203 w 393611"/>
                      <a:gd name="connsiteY11" fmla="*/ 680703 h 680830"/>
                      <a:gd name="connsiteX0" fmla="*/ 70137 w 325962"/>
                      <a:gd name="connsiteY0" fmla="*/ 3477 h 705061"/>
                      <a:gd name="connsiteX1" fmla="*/ 132767 w 325962"/>
                      <a:gd name="connsiteY1" fmla="*/ 103685 h 705061"/>
                      <a:gd name="connsiteX2" fmla="*/ 82663 w 325962"/>
                      <a:gd name="connsiteY2" fmla="*/ 185104 h 705061"/>
                      <a:gd name="connsiteX3" fmla="*/ 7507 w 325962"/>
                      <a:gd name="connsiteY3" fmla="*/ 78633 h 705061"/>
                      <a:gd name="connsiteX4" fmla="*/ 283080 w 325962"/>
                      <a:gd name="connsiteY4" fmla="*/ 304102 h 705061"/>
                      <a:gd name="connsiteX5" fmla="*/ 38822 w 325962"/>
                      <a:gd name="connsiteY5" fmla="*/ 491992 h 705061"/>
                      <a:gd name="connsiteX6" fmla="*/ 57611 w 325962"/>
                      <a:gd name="connsiteY6" fmla="*/ 247734 h 705061"/>
                      <a:gd name="connsiteX7" fmla="*/ 320658 w 325962"/>
                      <a:gd name="connsiteY7" fmla="*/ 485729 h 705061"/>
                      <a:gd name="connsiteX8" fmla="*/ 226713 w 325962"/>
                      <a:gd name="connsiteY8" fmla="*/ 592200 h 705061"/>
                      <a:gd name="connsiteX9" fmla="*/ 139030 w 325962"/>
                      <a:gd name="connsiteY9" fmla="*/ 567148 h 705061"/>
                      <a:gd name="connsiteX10" fmla="*/ 57611 w 325962"/>
                      <a:gd name="connsiteY10" fmla="*/ 629778 h 705061"/>
                      <a:gd name="connsiteX11" fmla="*/ 270554 w 325962"/>
                      <a:gd name="connsiteY11" fmla="*/ 704934 h 705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962" h="705061">
                        <a:moveTo>
                          <a:pt x="70137" y="3477"/>
                        </a:moveTo>
                        <a:cubicBezTo>
                          <a:pt x="139030" y="-18966"/>
                          <a:pt x="130679" y="73414"/>
                          <a:pt x="132767" y="103685"/>
                        </a:cubicBezTo>
                        <a:cubicBezTo>
                          <a:pt x="134855" y="133956"/>
                          <a:pt x="103540" y="189279"/>
                          <a:pt x="82663" y="185104"/>
                        </a:cubicBezTo>
                        <a:cubicBezTo>
                          <a:pt x="61786" y="180929"/>
                          <a:pt x="-25896" y="58800"/>
                          <a:pt x="7507" y="78633"/>
                        </a:cubicBezTo>
                        <a:cubicBezTo>
                          <a:pt x="40910" y="98466"/>
                          <a:pt x="277861" y="235209"/>
                          <a:pt x="283080" y="304102"/>
                        </a:cubicBezTo>
                        <a:cubicBezTo>
                          <a:pt x="288299" y="372995"/>
                          <a:pt x="76400" y="501387"/>
                          <a:pt x="38822" y="491992"/>
                        </a:cubicBezTo>
                        <a:cubicBezTo>
                          <a:pt x="1244" y="482597"/>
                          <a:pt x="10638" y="248778"/>
                          <a:pt x="57611" y="247734"/>
                        </a:cubicBezTo>
                        <a:cubicBezTo>
                          <a:pt x="104584" y="246690"/>
                          <a:pt x="292474" y="428318"/>
                          <a:pt x="320658" y="485729"/>
                        </a:cubicBezTo>
                        <a:cubicBezTo>
                          <a:pt x="348842" y="543140"/>
                          <a:pt x="256984" y="578630"/>
                          <a:pt x="226713" y="592200"/>
                        </a:cubicBezTo>
                        <a:cubicBezTo>
                          <a:pt x="196442" y="605770"/>
                          <a:pt x="167214" y="560885"/>
                          <a:pt x="139030" y="567148"/>
                        </a:cubicBezTo>
                        <a:cubicBezTo>
                          <a:pt x="110846" y="573411"/>
                          <a:pt x="35690" y="606814"/>
                          <a:pt x="57611" y="629778"/>
                        </a:cubicBezTo>
                        <a:cubicBezTo>
                          <a:pt x="79532" y="652742"/>
                          <a:pt x="207924" y="708066"/>
                          <a:pt x="270554" y="70493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reeform 119"/>
                  <p:cNvSpPr/>
                  <p:nvPr/>
                </p:nvSpPr>
                <p:spPr>
                  <a:xfrm>
                    <a:off x="4645971" y="1352430"/>
                    <a:ext cx="131372" cy="695194"/>
                  </a:xfrm>
                  <a:custGeom>
                    <a:avLst/>
                    <a:gdLst>
                      <a:gd name="connsiteX0" fmla="*/ 146030 w 246654"/>
                      <a:gd name="connsiteY0" fmla="*/ 0 h 695194"/>
                      <a:gd name="connsiteX1" fmla="*/ 1981 w 246654"/>
                      <a:gd name="connsiteY1" fmla="*/ 150312 h 695194"/>
                      <a:gd name="connsiteX2" fmla="*/ 239975 w 246654"/>
                      <a:gd name="connsiteY2" fmla="*/ 263047 h 695194"/>
                      <a:gd name="connsiteX3" fmla="*/ 177345 w 246654"/>
                      <a:gd name="connsiteY3" fmla="*/ 363255 h 695194"/>
                      <a:gd name="connsiteX4" fmla="*/ 139767 w 246654"/>
                      <a:gd name="connsiteY4" fmla="*/ 319414 h 695194"/>
                      <a:gd name="connsiteX5" fmla="*/ 20770 w 246654"/>
                      <a:gd name="connsiteY5" fmla="*/ 457200 h 695194"/>
                      <a:gd name="connsiteX6" fmla="*/ 202397 w 246654"/>
                      <a:gd name="connsiteY6" fmla="*/ 607512 h 695194"/>
                      <a:gd name="connsiteX7" fmla="*/ 164819 w 246654"/>
                      <a:gd name="connsiteY7" fmla="*/ 695194 h 695194"/>
                      <a:gd name="connsiteX8" fmla="*/ 164819 w 246654"/>
                      <a:gd name="connsiteY8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654" h="695194">
                        <a:moveTo>
                          <a:pt x="146030" y="0"/>
                        </a:moveTo>
                        <a:cubicBezTo>
                          <a:pt x="66176" y="53235"/>
                          <a:pt x="-13677" y="106471"/>
                          <a:pt x="1981" y="150312"/>
                        </a:cubicBezTo>
                        <a:cubicBezTo>
                          <a:pt x="17639" y="194153"/>
                          <a:pt x="210748" y="227557"/>
                          <a:pt x="239975" y="263047"/>
                        </a:cubicBezTo>
                        <a:cubicBezTo>
                          <a:pt x="269202" y="298537"/>
                          <a:pt x="194046" y="353861"/>
                          <a:pt x="177345" y="363255"/>
                        </a:cubicBezTo>
                        <a:cubicBezTo>
                          <a:pt x="160644" y="372650"/>
                          <a:pt x="165863" y="303757"/>
                          <a:pt x="139767" y="319414"/>
                        </a:cubicBezTo>
                        <a:cubicBezTo>
                          <a:pt x="113671" y="335072"/>
                          <a:pt x="10332" y="409184"/>
                          <a:pt x="20770" y="457200"/>
                        </a:cubicBezTo>
                        <a:cubicBezTo>
                          <a:pt x="31208" y="505216"/>
                          <a:pt x="178389" y="567846"/>
                          <a:pt x="202397" y="607512"/>
                        </a:cubicBezTo>
                        <a:cubicBezTo>
                          <a:pt x="226405" y="647178"/>
                          <a:pt x="164819" y="695194"/>
                          <a:pt x="164819" y="695194"/>
                        </a:cubicBezTo>
                        <a:lnTo>
                          <a:pt x="164819" y="695194"/>
                        </a:ln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Freeform 120"/>
                  <p:cNvSpPr/>
                  <p:nvPr/>
                </p:nvSpPr>
                <p:spPr>
                  <a:xfrm>
                    <a:off x="4766250" y="1346167"/>
                    <a:ext cx="135965" cy="695194"/>
                  </a:xfrm>
                  <a:custGeom>
                    <a:avLst/>
                    <a:gdLst>
                      <a:gd name="connsiteX0" fmla="*/ 195774 w 255277"/>
                      <a:gd name="connsiteY0" fmla="*/ 0 h 695194"/>
                      <a:gd name="connsiteX1" fmla="*/ 95566 w 255277"/>
                      <a:gd name="connsiteY1" fmla="*/ 62630 h 695194"/>
                      <a:gd name="connsiteX2" fmla="*/ 1621 w 255277"/>
                      <a:gd name="connsiteY2" fmla="*/ 156575 h 695194"/>
                      <a:gd name="connsiteX3" fmla="*/ 176985 w 255277"/>
                      <a:gd name="connsiteY3" fmla="*/ 87682 h 695194"/>
                      <a:gd name="connsiteX4" fmla="*/ 158196 w 255277"/>
                      <a:gd name="connsiteY4" fmla="*/ 300625 h 695194"/>
                      <a:gd name="connsiteX5" fmla="*/ 83040 w 255277"/>
                      <a:gd name="connsiteY5" fmla="*/ 356992 h 695194"/>
                      <a:gd name="connsiteX6" fmla="*/ 208300 w 255277"/>
                      <a:gd name="connsiteY6" fmla="*/ 563671 h 695194"/>
                      <a:gd name="connsiteX7" fmla="*/ 245879 w 255277"/>
                      <a:gd name="connsiteY7" fmla="*/ 294362 h 695194"/>
                      <a:gd name="connsiteX8" fmla="*/ 45462 w 255277"/>
                      <a:gd name="connsiteY8" fmla="*/ 501041 h 695194"/>
                      <a:gd name="connsiteX9" fmla="*/ 64251 w 255277"/>
                      <a:gd name="connsiteY9" fmla="*/ 594986 h 695194"/>
                      <a:gd name="connsiteX10" fmla="*/ 195774 w 255277"/>
                      <a:gd name="connsiteY10" fmla="*/ 601249 h 695194"/>
                      <a:gd name="connsiteX11" fmla="*/ 164459 w 255277"/>
                      <a:gd name="connsiteY11" fmla="*/ 695194 h 69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5277" h="695194">
                        <a:moveTo>
                          <a:pt x="195774" y="0"/>
                        </a:moveTo>
                        <a:cubicBezTo>
                          <a:pt x="161849" y="18267"/>
                          <a:pt x="127925" y="36534"/>
                          <a:pt x="95566" y="62630"/>
                        </a:cubicBezTo>
                        <a:cubicBezTo>
                          <a:pt x="63207" y="88726"/>
                          <a:pt x="-11949" y="152400"/>
                          <a:pt x="1621" y="156575"/>
                        </a:cubicBezTo>
                        <a:cubicBezTo>
                          <a:pt x="15191" y="160750"/>
                          <a:pt x="150889" y="63674"/>
                          <a:pt x="176985" y="87682"/>
                        </a:cubicBezTo>
                        <a:cubicBezTo>
                          <a:pt x="203081" y="111690"/>
                          <a:pt x="173853" y="255740"/>
                          <a:pt x="158196" y="300625"/>
                        </a:cubicBezTo>
                        <a:cubicBezTo>
                          <a:pt x="142539" y="345510"/>
                          <a:pt x="74689" y="313151"/>
                          <a:pt x="83040" y="356992"/>
                        </a:cubicBezTo>
                        <a:cubicBezTo>
                          <a:pt x="91391" y="400833"/>
                          <a:pt x="181160" y="574109"/>
                          <a:pt x="208300" y="563671"/>
                        </a:cubicBezTo>
                        <a:cubicBezTo>
                          <a:pt x="235440" y="553233"/>
                          <a:pt x="273019" y="304800"/>
                          <a:pt x="245879" y="294362"/>
                        </a:cubicBezTo>
                        <a:cubicBezTo>
                          <a:pt x="218739" y="283924"/>
                          <a:pt x="75733" y="450937"/>
                          <a:pt x="45462" y="501041"/>
                        </a:cubicBezTo>
                        <a:cubicBezTo>
                          <a:pt x="15191" y="551145"/>
                          <a:pt x="39199" y="578285"/>
                          <a:pt x="64251" y="594986"/>
                        </a:cubicBezTo>
                        <a:cubicBezTo>
                          <a:pt x="89303" y="611687"/>
                          <a:pt x="179073" y="584548"/>
                          <a:pt x="195774" y="601249"/>
                        </a:cubicBezTo>
                        <a:cubicBezTo>
                          <a:pt x="212475" y="617950"/>
                          <a:pt x="164459" y="695194"/>
                          <a:pt x="164459" y="695194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Rectangle 111"/>
            <p:cNvSpPr/>
            <p:nvPr/>
          </p:nvSpPr>
          <p:spPr>
            <a:xfrm>
              <a:off x="466789" y="84414"/>
              <a:ext cx="1413586" cy="215710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9" name="Rectangle 238"/>
          <p:cNvSpPr>
            <a:spLocks noChangeAspect="1"/>
          </p:cNvSpPr>
          <p:nvPr/>
        </p:nvSpPr>
        <p:spPr>
          <a:xfrm>
            <a:off x="4221552" y="2176210"/>
            <a:ext cx="168477" cy="25709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Connector 239"/>
          <p:cNvCxnSpPr/>
          <p:nvPr/>
        </p:nvCxnSpPr>
        <p:spPr>
          <a:xfrm flipH="1" flipV="1">
            <a:off x="3056166" y="1224439"/>
            <a:ext cx="1348943" cy="9440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>
            <a:off x="3035033" y="2451986"/>
            <a:ext cx="1358588" cy="28261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81706" y="849189"/>
            <a:ext cx="303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Prevorsek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microstructural model</a:t>
            </a:r>
          </a:p>
        </p:txBody>
      </p:sp>
      <p:cxnSp>
        <p:nvCxnSpPr>
          <p:cNvPr id="243" name="Straight Arrow Connector 242"/>
          <p:cNvCxnSpPr/>
          <p:nvPr/>
        </p:nvCxnSpPr>
        <p:spPr>
          <a:xfrm flipV="1">
            <a:off x="2719488" y="5247317"/>
            <a:ext cx="1" cy="106857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V="1">
            <a:off x="1546095" y="5056885"/>
            <a:ext cx="1" cy="106857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90873" y="5302109"/>
            <a:ext cx="1" cy="106857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/>
      <p:bldP spid="81" grpId="0"/>
      <p:bldP spid="82" grpId="0" animBg="1"/>
      <p:bldP spid="83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STPAs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1808"/>
            <a:ext cx="8058150" cy="224494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Configuration 1 – single monofilament of STPA</a:t>
            </a:r>
          </a:p>
          <a:p>
            <a:pPr lvl="1"/>
            <a:r>
              <a:rPr lang="en-US" dirty="0"/>
              <a:t>Simpler</a:t>
            </a:r>
          </a:p>
          <a:p>
            <a:r>
              <a:rPr lang="en-US" dirty="0"/>
              <a:t>Configuration 2 – 3 parallel STPAs gently twisted together (like rope)</a:t>
            </a:r>
          </a:p>
          <a:p>
            <a:pPr lvl="1"/>
            <a:r>
              <a:rPr lang="en-US" dirty="0"/>
              <a:t>Larger loads</a:t>
            </a:r>
          </a:p>
          <a:p>
            <a:pPr lvl="1"/>
            <a:r>
              <a:rPr lang="en-US" dirty="0"/>
              <a:t>Potential for heating wire core</a:t>
            </a:r>
          </a:p>
          <a:p>
            <a:pPr lvl="1"/>
            <a:r>
              <a:rPr lang="en-US" dirty="0"/>
              <a:t>The twisting together must be gentle or else create a linear actuator</a:t>
            </a:r>
          </a:p>
          <a:p>
            <a:r>
              <a:rPr lang="en-US" dirty="0"/>
              <a:t>Nylon 6 - Berkley </a:t>
            </a:r>
            <a:r>
              <a:rPr lang="en-US" dirty="0" err="1"/>
              <a:t>Trilene</a:t>
            </a:r>
            <a:r>
              <a:rPr lang="en-US" dirty="0"/>
              <a:t> Big </a:t>
            </a:r>
            <a:r>
              <a:rPr lang="en-US" dirty="0" err="1"/>
              <a:t>Game</a:t>
            </a:r>
            <a:r>
              <a:rPr lang="en-US" baseline="30000" dirty="0" err="1"/>
              <a:t>TM</a:t>
            </a:r>
            <a:r>
              <a:rPr lang="en-US" dirty="0"/>
              <a:t> 80lb monofilament</a:t>
            </a:r>
          </a:p>
          <a:p>
            <a:r>
              <a:rPr lang="en-US" dirty="0"/>
              <a:t>All materials used were desiccated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5" y="3361589"/>
            <a:ext cx="3827026" cy="3303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661" y="3587857"/>
            <a:ext cx="4499004" cy="28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5" y="1063599"/>
            <a:ext cx="4700341" cy="54704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1F48BC-190E-42EC-BADC-CDABDC952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9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3563" y="1369714"/>
            <a:ext cx="4344619" cy="34967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841" y="154984"/>
            <a:ext cx="7886700" cy="534692"/>
          </a:xfrm>
        </p:spPr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88879" y="937244"/>
            <a:ext cx="3868340" cy="558342"/>
          </a:xfrm>
        </p:spPr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. 1 – single STPA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498182" y="937244"/>
            <a:ext cx="3887391" cy="558342"/>
          </a:xfrm>
        </p:spPr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. 2 – parallel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9446" y="5167668"/>
            <a:ext cx="7887096" cy="13648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Pre-load per cross-sectional area equivalent for the two designs</a:t>
            </a:r>
          </a:p>
          <a:p>
            <a:r>
              <a:rPr lang="en-US" dirty="0"/>
              <a:t>More torsional stroke with parallel configuration</a:t>
            </a:r>
          </a:p>
          <a:p>
            <a:r>
              <a:rPr lang="en-US" dirty="0"/>
              <a:t>Notice the first cycle effect</a:t>
            </a:r>
          </a:p>
          <a:p>
            <a:r>
              <a:rPr lang="en-US" dirty="0"/>
              <a:t>Nearly full recovery after first few cycles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82" y="1527731"/>
            <a:ext cx="4164637" cy="32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Aziz et al. [2016] Model for STPAs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31808"/>
                <a:ext cx="7886700" cy="220951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1D and does not account for length change of fiber or STPA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−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untwist of STPA</a:t>
                </a:r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is radial thermal expansion of twisted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initial twist in the STPA</a:t>
                </a:r>
              </a:p>
              <a:p>
                <a:r>
                  <a:rPr lang="en-US" dirty="0"/>
                  <a:t>Can include mechanical load, but requires measurement of material properties on twisted samples, so need to re-measure for each inserted twist.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31808"/>
                <a:ext cx="7886700" cy="2209517"/>
              </a:xfrm>
              <a:blipFill>
                <a:blip r:embed="rId2"/>
                <a:stretch>
                  <a:fillRect l="-850" t="-6077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426203" y="3652769"/>
            <a:ext cx="126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heating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6203" y="5455739"/>
            <a:ext cx="126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heating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689315" y="3318507"/>
            <a:ext cx="5622378" cy="3380513"/>
            <a:chOff x="1865781" y="2293748"/>
            <a:chExt cx="6649569" cy="4464023"/>
          </a:xfrm>
        </p:grpSpPr>
        <p:sp>
          <p:nvSpPr>
            <p:cNvPr id="12" name="Isosceles Triangle 11"/>
            <p:cNvSpPr>
              <a:spLocks noChangeAspect="1"/>
            </p:cNvSpPr>
            <p:nvPr/>
          </p:nvSpPr>
          <p:spPr>
            <a:xfrm flipH="1">
              <a:off x="4591372" y="2293748"/>
              <a:ext cx="3923978" cy="1741623"/>
            </a:xfrm>
            <a:prstGeom prst="triangl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255003" y="2293748"/>
              <a:ext cx="1402596" cy="1741623"/>
              <a:chOff x="2255003" y="2595965"/>
              <a:chExt cx="1402596" cy="186754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255003" y="2595965"/>
                <a:ext cx="1402596" cy="18675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>
                <a:stCxn id="38" idx="0"/>
                <a:endCxn id="38" idx="2"/>
              </p:cNvCxnSpPr>
              <p:nvPr/>
            </p:nvCxnSpPr>
            <p:spPr>
              <a:xfrm>
                <a:off x="2956301" y="2595965"/>
                <a:ext cx="0" cy="186754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960176" y="2595966"/>
                <a:ext cx="697423" cy="5482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255003" y="3915260"/>
                <a:ext cx="697423" cy="5482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2247253" y="4526451"/>
              <a:ext cx="1619574" cy="17416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>
              <a:off x="2874936" y="4525505"/>
              <a:ext cx="340962" cy="174256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3215898" y="4525505"/>
              <a:ext cx="650929" cy="512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>
              <a:off x="2247253" y="5756789"/>
              <a:ext cx="627683" cy="489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Isosceles Triangle 17"/>
                <p:cNvSpPr>
                  <a:spLocks noChangeAspect="1"/>
                </p:cNvSpPr>
                <p:nvPr/>
              </p:nvSpPr>
              <p:spPr>
                <a:xfrm flipH="1">
                  <a:off x="4677510" y="4504194"/>
                  <a:ext cx="3837839" cy="1741623"/>
                </a:xfrm>
                <a:prstGeom prst="triangle">
                  <a:avLst>
                    <a:gd name="adj" fmla="val 10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Isosceles Tri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77510" y="4504194"/>
                  <a:ext cx="3837839" cy="1741623"/>
                </a:xfrm>
                <a:prstGeom prst="triangle">
                  <a:avLst>
                    <a:gd name="adj" fmla="val 100000"/>
                  </a:avLst>
                </a:prstGeom>
                <a:blipFill>
                  <a:blip r:embed="rId3"/>
                  <a:stretch>
                    <a:fillRect l="-557" b="-27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>
                  <a:spLocks noChangeAspect="1"/>
                </p:cNvSpPr>
                <p:nvPr/>
              </p:nvSpPr>
              <p:spPr>
                <a:xfrm>
                  <a:off x="7125950" y="3635788"/>
                  <a:ext cx="208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950" y="3635788"/>
                  <a:ext cx="20896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138" r="-24138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>
                  <a:spLocks noChangeAspect="1"/>
                </p:cNvSpPr>
                <p:nvPr/>
              </p:nvSpPr>
              <p:spPr>
                <a:xfrm>
                  <a:off x="2386896" y="3695913"/>
                  <a:ext cx="208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896" y="3695913"/>
                  <a:ext cx="20896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138" r="-24138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c 20"/>
            <p:cNvSpPr>
              <a:spLocks noChangeAspect="1"/>
            </p:cNvSpPr>
            <p:nvPr/>
          </p:nvSpPr>
          <p:spPr>
            <a:xfrm rot="15762646">
              <a:off x="7342191" y="3689258"/>
              <a:ext cx="745688" cy="581408"/>
            </a:xfrm>
            <a:prstGeom prst="arc">
              <a:avLst>
                <a:gd name="adj1" fmla="val 16200000"/>
                <a:gd name="adj2" fmla="val 2095859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>
              <a:spLocks noChangeAspect="1"/>
            </p:cNvSpPr>
            <p:nvPr/>
          </p:nvSpPr>
          <p:spPr>
            <a:xfrm rot="15762646">
              <a:off x="2278589" y="3777975"/>
              <a:ext cx="608267" cy="474261"/>
            </a:xfrm>
            <a:prstGeom prst="arc">
              <a:avLst>
                <a:gd name="adj1" fmla="val 16200000"/>
                <a:gd name="adj2" fmla="val 2095859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cxnSpLocks noChangeAspect="1"/>
            </p:cNvCxnSpPr>
            <p:nvPr/>
          </p:nvCxnSpPr>
          <p:spPr>
            <a:xfrm>
              <a:off x="2073965" y="2293748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 noChangeAspect="1"/>
            </p:cNvCxnSpPr>
            <p:nvPr/>
          </p:nvCxnSpPr>
          <p:spPr>
            <a:xfrm>
              <a:off x="4426226" y="2303280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>
                  <a:spLocks noChangeAspect="1"/>
                </p:cNvSpPr>
                <p:nvPr/>
              </p:nvSpPr>
              <p:spPr>
                <a:xfrm>
                  <a:off x="4156597" y="3016526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597" y="3016526"/>
                  <a:ext cx="19229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0741" r="-3333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>
                  <a:spLocks noChangeAspect="1"/>
                </p:cNvSpPr>
                <p:nvPr/>
              </p:nvSpPr>
              <p:spPr>
                <a:xfrm>
                  <a:off x="1868093" y="2947633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093" y="2947633"/>
                  <a:ext cx="19229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037" r="-37037" b="-4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cxnSpLocks noChangeAspect="1"/>
            </p:cNvCxnSpPr>
            <p:nvPr/>
          </p:nvCxnSpPr>
          <p:spPr>
            <a:xfrm>
              <a:off x="2071653" y="4545516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>
                  <a:spLocks noChangeAspect="1"/>
                </p:cNvSpPr>
                <p:nvPr/>
              </p:nvSpPr>
              <p:spPr>
                <a:xfrm>
                  <a:off x="1865781" y="5199401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781" y="5199401"/>
                  <a:ext cx="19229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7037" r="-37037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>
              <a:cxnSpLocks noChangeAspect="1"/>
            </p:cNvCxnSpPr>
            <p:nvPr/>
          </p:nvCxnSpPr>
          <p:spPr>
            <a:xfrm>
              <a:off x="4494510" y="4504194"/>
              <a:ext cx="0" cy="1722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>
                  <a:spLocks noChangeAspect="1"/>
                </p:cNvSpPr>
                <p:nvPr/>
              </p:nvSpPr>
              <p:spPr>
                <a:xfrm>
                  <a:off x="4288638" y="5158079"/>
                  <a:ext cx="1922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8" y="5158079"/>
                  <a:ext cx="19229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037" r="-37037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>
              <a:cxnSpLocks noChangeAspect="1"/>
            </p:cNvCxnSpPr>
            <p:nvPr/>
          </p:nvCxnSpPr>
          <p:spPr>
            <a:xfrm flipH="1">
              <a:off x="4591372" y="4130738"/>
              <a:ext cx="39239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>
                  <a:spLocks noChangeAspect="1"/>
                </p:cNvSpPr>
                <p:nvPr/>
              </p:nvSpPr>
              <p:spPr>
                <a:xfrm>
                  <a:off x="6267954" y="4152888"/>
                  <a:ext cx="5195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954" y="4152888"/>
                  <a:ext cx="5195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889" r="-13889" b="-7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/>
            <p:cNvCxnSpPr>
              <a:cxnSpLocks noChangeAspect="1"/>
            </p:cNvCxnSpPr>
            <p:nvPr/>
          </p:nvCxnSpPr>
          <p:spPr>
            <a:xfrm flipH="1">
              <a:off x="4591372" y="6363334"/>
              <a:ext cx="39239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>
                  <a:spLocks noChangeAspect="1"/>
                </p:cNvSpPr>
                <p:nvPr/>
              </p:nvSpPr>
              <p:spPr>
                <a:xfrm>
                  <a:off x="5302657" y="6480772"/>
                  <a:ext cx="19305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657" y="6480772"/>
                  <a:ext cx="193059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716" t="-2941" r="-20149" b="-8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/>
            <p:cNvSpPr txBox="1"/>
            <p:nvPr/>
          </p:nvSpPr>
          <p:spPr>
            <a:xfrm>
              <a:off x="7233250" y="29476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417809">
              <a:off x="5543298" y="2706436"/>
              <a:ext cx="2085026" cy="4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Fiber length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417809">
              <a:off x="5987865" y="5131360"/>
              <a:ext cx="2256428" cy="4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Fiber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31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7857</TotalTime>
  <Words>1083</Words>
  <Application>Microsoft Office PowerPoint</Application>
  <PresentationFormat>On-screen Show (4:3)</PresentationFormat>
  <Paragraphs>202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Office Theme</vt:lpstr>
      <vt:lpstr>Designing Biomimetic Twisted Polymer Torsional Actuators</vt:lpstr>
      <vt:lpstr>Twisted Polymer Actuators</vt:lpstr>
      <vt:lpstr>Previous Work</vt:lpstr>
      <vt:lpstr>This Work</vt:lpstr>
      <vt:lpstr>Mechanics of STPAs</vt:lpstr>
      <vt:lpstr>Testing STPAs</vt:lpstr>
      <vt:lpstr>Experimental Methods</vt:lpstr>
      <vt:lpstr>Experimental Results</vt:lpstr>
      <vt:lpstr>Aziz et al. [2016] Model for STPAs</vt:lpstr>
      <vt:lpstr>Shafer et al. [2016] Model for STPAs</vt:lpstr>
      <vt:lpstr>Calibration of Models</vt:lpstr>
      <vt:lpstr>Radial Thermal Expansion</vt:lpstr>
      <vt:lpstr>New Method for Radial Expansion</vt:lpstr>
      <vt:lpstr>Radial Thermal Expansion Results</vt:lpstr>
      <vt:lpstr>Predicting Free Torsion</vt:lpstr>
      <vt:lpstr>Conclusions &amp; Future Work</vt:lpstr>
      <vt:lpstr>Thank you for your attention!</vt:lpstr>
      <vt:lpstr>TPA Fabrication &amp; Actuation Processes</vt:lpstr>
      <vt:lpstr>Asymmetric thermal expansion</vt:lpstr>
      <vt:lpstr>Modeling the thermal behavior of STPAs</vt:lpstr>
      <vt:lpstr>PowerPoint Presentation</vt:lpstr>
      <vt:lpstr>Experimental Results</vt:lpstr>
    </vt:vector>
  </TitlesOfParts>
  <Company>Northern Arizona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Heidi Paula Feigenbaum</dc:creator>
  <cp:lastModifiedBy>Diego Ricardo Higueras Ruiz</cp:lastModifiedBy>
  <cp:revision>70</cp:revision>
  <dcterms:created xsi:type="dcterms:W3CDTF">2017-09-06T22:31:30Z</dcterms:created>
  <dcterms:modified xsi:type="dcterms:W3CDTF">2021-06-30T16:51:39Z</dcterms:modified>
</cp:coreProperties>
</file>